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notesMasterIdLst>
    <p:notesMasterId r:id="rId23"/>
  </p:notesMasterIdLst>
  <p:handoutMasterIdLst>
    <p:handoutMasterId r:id="rId24"/>
  </p:handoutMasterIdLst>
  <p:sldIdLst>
    <p:sldId id="257" r:id="rId2"/>
    <p:sldId id="259" r:id="rId3"/>
    <p:sldId id="260" r:id="rId4"/>
    <p:sldId id="262" r:id="rId5"/>
    <p:sldId id="284" r:id="rId6"/>
    <p:sldId id="283" r:id="rId7"/>
    <p:sldId id="258" r:id="rId8"/>
    <p:sldId id="282" r:id="rId9"/>
    <p:sldId id="280" r:id="rId10"/>
    <p:sldId id="281" r:id="rId11"/>
    <p:sldId id="266" r:id="rId12"/>
    <p:sldId id="272" r:id="rId13"/>
    <p:sldId id="267" r:id="rId14"/>
    <p:sldId id="269" r:id="rId15"/>
    <p:sldId id="270" r:id="rId16"/>
    <p:sldId id="273" r:id="rId17"/>
    <p:sldId id="274" r:id="rId18"/>
    <p:sldId id="275" r:id="rId19"/>
    <p:sldId id="279" r:id="rId20"/>
    <p:sldId id="277" r:id="rId21"/>
    <p:sldId id="278" r:id="rId22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32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E7925F-903E-44B0-8182-7DEC3188F18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895DE04-DBD6-4AB2-929E-F7F695746448}">
      <dgm:prSet phldrT="[Texto]"/>
      <dgm:spPr/>
      <dgm:t>
        <a:bodyPr/>
        <a:lstStyle/>
        <a:p>
          <a:r>
            <a:rPr lang="en-US" dirty="0"/>
            <a:t>Zacharias Janssen</a:t>
          </a:r>
          <a:endParaRPr lang="pt-BR" dirty="0"/>
        </a:p>
      </dgm:t>
    </dgm:pt>
    <dgm:pt modelId="{C258895A-2C8B-4767-814D-75AEC8F21F02}" type="parTrans" cxnId="{8B47AD2C-8F3C-4CB8-B82D-A52AF5143238}">
      <dgm:prSet/>
      <dgm:spPr/>
      <dgm:t>
        <a:bodyPr/>
        <a:lstStyle/>
        <a:p>
          <a:endParaRPr lang="pt-BR"/>
        </a:p>
      </dgm:t>
    </dgm:pt>
    <dgm:pt modelId="{DCD25626-D967-4CB1-A7A2-897884DC84AA}" type="sibTrans" cxnId="{8B47AD2C-8F3C-4CB8-B82D-A52AF5143238}">
      <dgm:prSet/>
      <dgm:spPr/>
      <dgm:t>
        <a:bodyPr/>
        <a:lstStyle/>
        <a:p>
          <a:endParaRPr lang="pt-BR"/>
        </a:p>
      </dgm:t>
    </dgm:pt>
    <dgm:pt modelId="{89123BD7-D6B3-4957-8C3D-CF770A3B38A5}">
      <dgm:prSet phldrT="[Texto]"/>
      <dgm:spPr/>
      <dgm:t>
        <a:bodyPr/>
        <a:lstStyle/>
        <a:p>
          <a:r>
            <a:rPr lang="pt-BR" b="0" i="0" dirty="0" err="1">
              <a:solidFill>
                <a:schemeClr val="bg1"/>
              </a:solidFill>
              <a:effectLst/>
              <a:latin typeface="Roboto-Regular"/>
            </a:rPr>
            <a:t>Antonie</a:t>
          </a:r>
          <a:r>
            <a:rPr lang="pt-BR" b="0" i="0" dirty="0">
              <a:solidFill>
                <a:schemeClr val="bg1"/>
              </a:solidFill>
              <a:effectLst/>
              <a:latin typeface="Roboto-Regular"/>
            </a:rPr>
            <a:t> von </a:t>
          </a:r>
          <a:r>
            <a:rPr lang="pt-BR" b="0" i="0" dirty="0" err="1">
              <a:solidFill>
                <a:schemeClr val="bg1"/>
              </a:solidFill>
              <a:effectLst/>
              <a:latin typeface="Roboto-Regular"/>
            </a:rPr>
            <a:t>Leeuwenhoek</a:t>
          </a:r>
          <a:endParaRPr lang="pt-BR" dirty="0">
            <a:solidFill>
              <a:schemeClr val="bg1"/>
            </a:solidFill>
          </a:endParaRPr>
        </a:p>
      </dgm:t>
    </dgm:pt>
    <dgm:pt modelId="{A3685DFD-947F-4906-A66D-A3D6A75247E8}" type="parTrans" cxnId="{FD8714E0-11BA-49CF-BFB1-5579078F4926}">
      <dgm:prSet/>
      <dgm:spPr/>
      <dgm:t>
        <a:bodyPr/>
        <a:lstStyle/>
        <a:p>
          <a:endParaRPr lang="pt-BR"/>
        </a:p>
      </dgm:t>
    </dgm:pt>
    <dgm:pt modelId="{51F1D56E-36A2-41D5-A3D7-0558AF52BF19}" type="sibTrans" cxnId="{FD8714E0-11BA-49CF-BFB1-5579078F4926}">
      <dgm:prSet/>
      <dgm:spPr/>
      <dgm:t>
        <a:bodyPr/>
        <a:lstStyle/>
        <a:p>
          <a:endParaRPr lang="pt-BR"/>
        </a:p>
      </dgm:t>
    </dgm:pt>
    <dgm:pt modelId="{971B5B70-4586-4A32-AA79-407BAD537FA6}">
      <dgm:prSet phldrT="[Texto]"/>
      <dgm:spPr/>
      <dgm:t>
        <a:bodyPr/>
        <a:lstStyle/>
        <a:p>
          <a:r>
            <a:rPr lang="pt-BR" b="0" i="0" dirty="0">
              <a:solidFill>
                <a:schemeClr val="bg1"/>
              </a:solidFill>
              <a:effectLst/>
              <a:latin typeface="Roboto-Regular"/>
            </a:rPr>
            <a:t>Robert </a:t>
          </a:r>
          <a:r>
            <a:rPr lang="pt-BR" b="0" i="0" dirty="0" err="1">
              <a:solidFill>
                <a:schemeClr val="bg1"/>
              </a:solidFill>
              <a:effectLst/>
              <a:latin typeface="Roboto-Regular"/>
            </a:rPr>
            <a:t>Hooke</a:t>
          </a:r>
          <a:endParaRPr lang="pt-BR" dirty="0">
            <a:solidFill>
              <a:schemeClr val="bg1"/>
            </a:solidFill>
          </a:endParaRPr>
        </a:p>
      </dgm:t>
    </dgm:pt>
    <dgm:pt modelId="{7BF3BEB5-3CDE-4A8B-B4AD-4A31C92F5163}" type="parTrans" cxnId="{01D574EB-CFD8-4E51-9D7B-3167CC6591B2}">
      <dgm:prSet/>
      <dgm:spPr/>
      <dgm:t>
        <a:bodyPr/>
        <a:lstStyle/>
        <a:p>
          <a:endParaRPr lang="pt-BR"/>
        </a:p>
      </dgm:t>
    </dgm:pt>
    <dgm:pt modelId="{B3F37CFA-D046-4E2D-ABC4-43EB05EB9B19}" type="sibTrans" cxnId="{01D574EB-CFD8-4E51-9D7B-3167CC6591B2}">
      <dgm:prSet/>
      <dgm:spPr/>
      <dgm:t>
        <a:bodyPr/>
        <a:lstStyle/>
        <a:p>
          <a:endParaRPr lang="pt-BR"/>
        </a:p>
      </dgm:t>
    </dgm:pt>
    <dgm:pt modelId="{532D2471-D43B-484F-8E07-1ADDDDB4C862}">
      <dgm:prSet phldrT="[Texto]"/>
      <dgm:spPr>
        <a:blipFill rotWithShape="0">
          <a:blip xmlns:r="http://schemas.openxmlformats.org/officeDocument/2006/relationships" r:embed="rId1"/>
          <a:srcRect/>
          <a:stretch>
            <a:fillRect t="-6000" b="-6000"/>
          </a:stretch>
        </a:blipFill>
      </dgm:spPr>
      <dgm:t>
        <a:bodyPr/>
        <a:lstStyle/>
        <a:p>
          <a:pPr>
            <a:buFontTx/>
            <a:buNone/>
          </a:pPr>
          <a:r>
            <a:rPr lang="pt-BR" dirty="0"/>
            <a:t>.</a:t>
          </a:r>
        </a:p>
      </dgm:t>
    </dgm:pt>
    <dgm:pt modelId="{4A624C3A-68C3-41B3-852B-96C0512DD1D0}" type="sibTrans" cxnId="{432B1C33-4855-4702-A09D-4F00608949BD}">
      <dgm:prSet/>
      <dgm:spPr/>
      <dgm:t>
        <a:bodyPr/>
        <a:lstStyle/>
        <a:p>
          <a:endParaRPr lang="pt-BR"/>
        </a:p>
      </dgm:t>
    </dgm:pt>
    <dgm:pt modelId="{4B11CA35-5C7D-4CD7-B816-F4088EFF21C8}" type="parTrans" cxnId="{432B1C33-4855-4702-A09D-4F00608949BD}">
      <dgm:prSet/>
      <dgm:spPr/>
      <dgm:t>
        <a:bodyPr/>
        <a:lstStyle/>
        <a:p>
          <a:endParaRPr lang="pt-BR"/>
        </a:p>
      </dgm:t>
    </dgm:pt>
    <dgm:pt modelId="{C70E5A77-DF67-43AA-9CF0-2F69EBF68E56}">
      <dgm:prSet phldrT="[Texto]"/>
      <dgm:spPr>
        <a:blipFill rotWithShape="0">
          <a:blip xmlns:r="http://schemas.openxmlformats.org/officeDocument/2006/relationships" r:embed="rId2"/>
          <a:srcRect/>
          <a:stretch>
            <a:fillRect t="-10000" b="-10000"/>
          </a:stretch>
        </a:blipFill>
      </dgm:spPr>
      <dgm:t>
        <a:bodyPr/>
        <a:lstStyle/>
        <a:p>
          <a:pPr>
            <a:buNone/>
          </a:pPr>
          <a:r>
            <a:rPr lang="pt-BR" dirty="0"/>
            <a:t>.</a:t>
          </a:r>
        </a:p>
      </dgm:t>
    </dgm:pt>
    <dgm:pt modelId="{86396917-C2A4-4F39-9A6C-21F37FD230E8}" type="sibTrans" cxnId="{F989D371-4A06-4F4A-89A7-AB19B6B987A7}">
      <dgm:prSet/>
      <dgm:spPr/>
      <dgm:t>
        <a:bodyPr/>
        <a:lstStyle/>
        <a:p>
          <a:endParaRPr lang="pt-BR"/>
        </a:p>
      </dgm:t>
    </dgm:pt>
    <dgm:pt modelId="{F5D89A1F-A375-49F5-9E15-C27E2DB18104}" type="parTrans" cxnId="{F989D371-4A06-4F4A-89A7-AB19B6B987A7}">
      <dgm:prSet/>
      <dgm:spPr/>
      <dgm:t>
        <a:bodyPr/>
        <a:lstStyle/>
        <a:p>
          <a:endParaRPr lang="pt-BR"/>
        </a:p>
      </dgm:t>
    </dgm:pt>
    <dgm:pt modelId="{ACFD965C-C53C-472A-9F0B-D25EDC30CA16}">
      <dgm:prSet phldrT="[Texto]"/>
      <dgm:spPr>
        <a:blipFill rotWithShape="0">
          <a:blip xmlns:r="http://schemas.openxmlformats.org/officeDocument/2006/relationships" r:embed="rId3"/>
          <a:srcRect/>
          <a:stretch>
            <a:fillRect l="-17000" r="-17000"/>
          </a:stretch>
        </a:blipFill>
      </dgm:spPr>
      <dgm:t>
        <a:bodyPr/>
        <a:lstStyle/>
        <a:p>
          <a:pPr>
            <a:buNone/>
          </a:pPr>
          <a:r>
            <a:rPr lang="pt-BR" dirty="0"/>
            <a:t>.</a:t>
          </a:r>
        </a:p>
      </dgm:t>
    </dgm:pt>
    <dgm:pt modelId="{4AAB1110-9B98-4198-B4D1-15F34275A7C4}" type="sibTrans" cxnId="{284731B1-0D57-4C2C-BADA-51F9030D5681}">
      <dgm:prSet/>
      <dgm:spPr/>
      <dgm:t>
        <a:bodyPr/>
        <a:lstStyle/>
        <a:p>
          <a:endParaRPr lang="pt-BR"/>
        </a:p>
      </dgm:t>
    </dgm:pt>
    <dgm:pt modelId="{4C8BB895-1239-41D3-A80E-CCEC5A89F997}" type="parTrans" cxnId="{284731B1-0D57-4C2C-BADA-51F9030D5681}">
      <dgm:prSet/>
      <dgm:spPr/>
      <dgm:t>
        <a:bodyPr/>
        <a:lstStyle/>
        <a:p>
          <a:endParaRPr lang="pt-BR"/>
        </a:p>
      </dgm:t>
    </dgm:pt>
    <dgm:pt modelId="{15627F96-D7A1-4FDB-8503-81FC4D8B1690}">
      <dgm:prSet phldrT="[Texto]"/>
      <dgm:spPr/>
      <dgm:t>
        <a:bodyPr/>
        <a:lstStyle/>
        <a:p>
          <a:endParaRPr lang="pt-BR" dirty="0"/>
        </a:p>
      </dgm:t>
    </dgm:pt>
    <dgm:pt modelId="{6D9CCD35-1F2F-4901-9814-32A37D13479D}" type="parTrans" cxnId="{3C41AC50-320C-4229-98BD-C0D37D1AD331}">
      <dgm:prSet/>
      <dgm:spPr/>
      <dgm:t>
        <a:bodyPr/>
        <a:lstStyle/>
        <a:p>
          <a:endParaRPr lang="pt-BR"/>
        </a:p>
      </dgm:t>
    </dgm:pt>
    <dgm:pt modelId="{2E24EC86-3EB3-4A28-9B24-A76757D24C9E}" type="sibTrans" cxnId="{3C41AC50-320C-4229-98BD-C0D37D1AD331}">
      <dgm:prSet/>
      <dgm:spPr/>
      <dgm:t>
        <a:bodyPr/>
        <a:lstStyle/>
        <a:p>
          <a:endParaRPr lang="pt-BR"/>
        </a:p>
      </dgm:t>
    </dgm:pt>
    <dgm:pt modelId="{D32C8612-948E-40BB-9015-7ABC00FE68BB}">
      <dgm:prSet phldrT="[Texto]"/>
      <dgm:spPr/>
      <dgm:t>
        <a:bodyPr/>
        <a:lstStyle/>
        <a:p>
          <a:endParaRPr lang="pt-BR" dirty="0"/>
        </a:p>
      </dgm:t>
    </dgm:pt>
    <dgm:pt modelId="{EDB4AB7D-E8C9-4FBD-813C-37A0FA0A2DB2}" type="parTrans" cxnId="{E2772F72-0A42-4ACA-9AC9-4E1A35194597}">
      <dgm:prSet/>
      <dgm:spPr/>
      <dgm:t>
        <a:bodyPr/>
        <a:lstStyle/>
        <a:p>
          <a:endParaRPr lang="pt-BR"/>
        </a:p>
      </dgm:t>
    </dgm:pt>
    <dgm:pt modelId="{E730CD9D-3697-4E6D-8531-0B7A56445988}" type="sibTrans" cxnId="{E2772F72-0A42-4ACA-9AC9-4E1A35194597}">
      <dgm:prSet/>
      <dgm:spPr/>
      <dgm:t>
        <a:bodyPr/>
        <a:lstStyle/>
        <a:p>
          <a:endParaRPr lang="pt-BR"/>
        </a:p>
      </dgm:t>
    </dgm:pt>
    <dgm:pt modelId="{3EF5D6AB-5FE2-4CCC-BA08-A1369C6651BB}">
      <dgm:prSet phldrT="[Texto]"/>
      <dgm:spPr/>
      <dgm:t>
        <a:bodyPr/>
        <a:lstStyle/>
        <a:p>
          <a:endParaRPr lang="pt-BR" dirty="0"/>
        </a:p>
      </dgm:t>
    </dgm:pt>
    <dgm:pt modelId="{7DD952CF-5B8E-4FB8-9E7C-2FFD457DAE4F}" type="parTrans" cxnId="{1AD0B0E3-8C04-4DCD-A446-36E6BA955C10}">
      <dgm:prSet/>
      <dgm:spPr/>
      <dgm:t>
        <a:bodyPr/>
        <a:lstStyle/>
        <a:p>
          <a:endParaRPr lang="pt-BR"/>
        </a:p>
      </dgm:t>
    </dgm:pt>
    <dgm:pt modelId="{10E428E8-F106-41EC-B2EE-ED1D84DB6B8F}" type="sibTrans" cxnId="{1AD0B0E3-8C04-4DCD-A446-36E6BA955C10}">
      <dgm:prSet/>
      <dgm:spPr/>
      <dgm:t>
        <a:bodyPr/>
        <a:lstStyle/>
        <a:p>
          <a:endParaRPr lang="pt-BR"/>
        </a:p>
      </dgm:t>
    </dgm:pt>
    <dgm:pt modelId="{6E129899-CF5B-4071-90F2-7FDDE373C6DA}" type="pres">
      <dgm:prSet presAssocID="{EBE7925F-903E-44B0-8182-7DEC3188F18C}" presName="linearFlow" presStyleCnt="0">
        <dgm:presLayoutVars>
          <dgm:dir/>
          <dgm:animLvl val="lvl"/>
          <dgm:resizeHandles val="exact"/>
        </dgm:presLayoutVars>
      </dgm:prSet>
      <dgm:spPr/>
    </dgm:pt>
    <dgm:pt modelId="{44ACF295-1527-4827-80EF-A26E3E0DD2D7}" type="pres">
      <dgm:prSet presAssocID="{B895DE04-DBD6-4AB2-929E-F7F695746448}" presName="composite" presStyleCnt="0"/>
      <dgm:spPr/>
    </dgm:pt>
    <dgm:pt modelId="{36D089D6-7E37-401F-8C41-07238425D99E}" type="pres">
      <dgm:prSet presAssocID="{B895DE04-DBD6-4AB2-929E-F7F695746448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D687815-2ED5-4D61-A781-5A74C6157277}" type="pres">
      <dgm:prSet presAssocID="{B895DE04-DBD6-4AB2-929E-F7F695746448}" presName="parSh" presStyleLbl="node1" presStyleIdx="0" presStyleCnt="3"/>
      <dgm:spPr/>
    </dgm:pt>
    <dgm:pt modelId="{C805DC52-70CD-4F29-8119-571337E8485B}" type="pres">
      <dgm:prSet presAssocID="{B895DE04-DBD6-4AB2-929E-F7F695746448}" presName="desTx" presStyleLbl="fgAcc1" presStyleIdx="0" presStyleCnt="3" custLinFactNeighborX="6441" custLinFactNeighborY="6473">
        <dgm:presLayoutVars>
          <dgm:bulletEnabled val="1"/>
        </dgm:presLayoutVars>
      </dgm:prSet>
      <dgm:spPr/>
    </dgm:pt>
    <dgm:pt modelId="{2FA5C172-10CF-47FC-8B30-3216AA479F84}" type="pres">
      <dgm:prSet presAssocID="{DCD25626-D967-4CB1-A7A2-897884DC84AA}" presName="sibTrans" presStyleLbl="sibTrans2D1" presStyleIdx="0" presStyleCnt="2"/>
      <dgm:spPr/>
    </dgm:pt>
    <dgm:pt modelId="{C797B7D3-A222-4A5D-910D-B64F16A4C56A}" type="pres">
      <dgm:prSet presAssocID="{DCD25626-D967-4CB1-A7A2-897884DC84AA}" presName="connTx" presStyleLbl="sibTrans2D1" presStyleIdx="0" presStyleCnt="2"/>
      <dgm:spPr/>
    </dgm:pt>
    <dgm:pt modelId="{69F13178-E1CF-4E65-8BD7-1721C08BB194}" type="pres">
      <dgm:prSet presAssocID="{89123BD7-D6B3-4957-8C3D-CF770A3B38A5}" presName="composite" presStyleCnt="0"/>
      <dgm:spPr/>
    </dgm:pt>
    <dgm:pt modelId="{F09A49E3-82CD-40EE-ACAE-DBBC240E9DB8}" type="pres">
      <dgm:prSet presAssocID="{89123BD7-D6B3-4957-8C3D-CF770A3B38A5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30918656-98D0-4403-9CC5-ADB226B54C2C}" type="pres">
      <dgm:prSet presAssocID="{89123BD7-D6B3-4957-8C3D-CF770A3B38A5}" presName="parSh" presStyleLbl="node1" presStyleIdx="1" presStyleCnt="3"/>
      <dgm:spPr/>
    </dgm:pt>
    <dgm:pt modelId="{F561BCD4-1C00-4875-B398-65D0D81BAB3C}" type="pres">
      <dgm:prSet presAssocID="{89123BD7-D6B3-4957-8C3D-CF770A3B38A5}" presName="desTx" presStyleLbl="fgAcc1" presStyleIdx="1" presStyleCnt="3">
        <dgm:presLayoutVars>
          <dgm:bulletEnabled val="1"/>
        </dgm:presLayoutVars>
      </dgm:prSet>
      <dgm:spPr/>
    </dgm:pt>
    <dgm:pt modelId="{A7F062F3-5923-4D76-9080-282FFF709065}" type="pres">
      <dgm:prSet presAssocID="{51F1D56E-36A2-41D5-A3D7-0558AF52BF19}" presName="sibTrans" presStyleLbl="sibTrans2D1" presStyleIdx="1" presStyleCnt="2"/>
      <dgm:spPr/>
    </dgm:pt>
    <dgm:pt modelId="{B2A598EA-5504-4624-8BCA-00741CAD85F3}" type="pres">
      <dgm:prSet presAssocID="{51F1D56E-36A2-41D5-A3D7-0558AF52BF19}" presName="connTx" presStyleLbl="sibTrans2D1" presStyleIdx="1" presStyleCnt="2"/>
      <dgm:spPr/>
    </dgm:pt>
    <dgm:pt modelId="{D39AF43C-FB5D-45E3-A381-5F35A6170CDB}" type="pres">
      <dgm:prSet presAssocID="{971B5B70-4586-4A32-AA79-407BAD537FA6}" presName="composite" presStyleCnt="0"/>
      <dgm:spPr/>
    </dgm:pt>
    <dgm:pt modelId="{0BEAD572-C3CA-4F16-9CEA-5EE3FE408125}" type="pres">
      <dgm:prSet presAssocID="{971B5B70-4586-4A32-AA79-407BAD537FA6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387A9688-584B-42AE-B40D-BCF2DE8CF8DD}" type="pres">
      <dgm:prSet presAssocID="{971B5B70-4586-4A32-AA79-407BAD537FA6}" presName="parSh" presStyleLbl="node1" presStyleIdx="2" presStyleCnt="3"/>
      <dgm:spPr/>
    </dgm:pt>
    <dgm:pt modelId="{92C05EE0-8A06-4236-A674-7AABA196DCF1}" type="pres">
      <dgm:prSet presAssocID="{971B5B70-4586-4A32-AA79-407BAD537FA6}" presName="desTx" presStyleLbl="fgAcc1" presStyleIdx="2" presStyleCnt="3">
        <dgm:presLayoutVars>
          <dgm:bulletEnabled val="1"/>
        </dgm:presLayoutVars>
      </dgm:prSet>
      <dgm:spPr/>
    </dgm:pt>
  </dgm:ptLst>
  <dgm:cxnLst>
    <dgm:cxn modelId="{6A1A4A1F-6205-4564-9BAA-295A34052902}" type="presOf" srcId="{ACFD965C-C53C-472A-9F0B-D25EDC30CA16}" destId="{92C05EE0-8A06-4236-A674-7AABA196DCF1}" srcOrd="0" destOrd="0" presId="urn:microsoft.com/office/officeart/2005/8/layout/process3"/>
    <dgm:cxn modelId="{8B47AD2C-8F3C-4CB8-B82D-A52AF5143238}" srcId="{EBE7925F-903E-44B0-8182-7DEC3188F18C}" destId="{B895DE04-DBD6-4AB2-929E-F7F695746448}" srcOrd="0" destOrd="0" parTransId="{C258895A-2C8B-4767-814D-75AEC8F21F02}" sibTransId="{DCD25626-D967-4CB1-A7A2-897884DC84AA}"/>
    <dgm:cxn modelId="{432B1C33-4855-4702-A09D-4F00608949BD}" srcId="{B895DE04-DBD6-4AB2-929E-F7F695746448}" destId="{532D2471-D43B-484F-8E07-1ADDDDB4C862}" srcOrd="0" destOrd="0" parTransId="{4B11CA35-5C7D-4CD7-B816-F4088EFF21C8}" sibTransId="{4A624C3A-68C3-41B3-852B-96C0512DD1D0}"/>
    <dgm:cxn modelId="{C4C64A37-A614-482B-806F-D39AFAFD6820}" type="presOf" srcId="{971B5B70-4586-4A32-AA79-407BAD537FA6}" destId="{387A9688-584B-42AE-B40D-BCF2DE8CF8DD}" srcOrd="1" destOrd="0" presId="urn:microsoft.com/office/officeart/2005/8/layout/process3"/>
    <dgm:cxn modelId="{E4608A37-5534-470E-93E0-76F1A66B7A2D}" type="presOf" srcId="{15627F96-D7A1-4FDB-8503-81FC4D8B1690}" destId="{C805DC52-70CD-4F29-8119-571337E8485B}" srcOrd="0" destOrd="1" presId="urn:microsoft.com/office/officeart/2005/8/layout/process3"/>
    <dgm:cxn modelId="{AE0D343F-7989-4D5E-8C49-FF2165587EFD}" type="presOf" srcId="{D32C8612-948E-40BB-9015-7ABC00FE68BB}" destId="{C805DC52-70CD-4F29-8119-571337E8485B}" srcOrd="0" destOrd="2" presId="urn:microsoft.com/office/officeart/2005/8/layout/process3"/>
    <dgm:cxn modelId="{69F4EF4F-A0DE-4557-837C-731F83DCC88D}" type="presOf" srcId="{51F1D56E-36A2-41D5-A3D7-0558AF52BF19}" destId="{B2A598EA-5504-4624-8BCA-00741CAD85F3}" srcOrd="1" destOrd="0" presId="urn:microsoft.com/office/officeart/2005/8/layout/process3"/>
    <dgm:cxn modelId="{68B97550-D53E-451F-BFD2-14097924749A}" type="presOf" srcId="{EBE7925F-903E-44B0-8182-7DEC3188F18C}" destId="{6E129899-CF5B-4071-90F2-7FDDE373C6DA}" srcOrd="0" destOrd="0" presId="urn:microsoft.com/office/officeart/2005/8/layout/process3"/>
    <dgm:cxn modelId="{3C41AC50-320C-4229-98BD-C0D37D1AD331}" srcId="{B895DE04-DBD6-4AB2-929E-F7F695746448}" destId="{15627F96-D7A1-4FDB-8503-81FC4D8B1690}" srcOrd="1" destOrd="0" parTransId="{6D9CCD35-1F2F-4901-9814-32A37D13479D}" sibTransId="{2E24EC86-3EB3-4A28-9B24-A76757D24C9E}"/>
    <dgm:cxn modelId="{F989D371-4A06-4F4A-89A7-AB19B6B987A7}" srcId="{89123BD7-D6B3-4957-8C3D-CF770A3B38A5}" destId="{C70E5A77-DF67-43AA-9CF0-2F69EBF68E56}" srcOrd="0" destOrd="0" parTransId="{F5D89A1F-A375-49F5-9E15-C27E2DB18104}" sibTransId="{86396917-C2A4-4F39-9A6C-21F37FD230E8}"/>
    <dgm:cxn modelId="{E2772F72-0A42-4ACA-9AC9-4E1A35194597}" srcId="{B895DE04-DBD6-4AB2-929E-F7F695746448}" destId="{D32C8612-948E-40BB-9015-7ABC00FE68BB}" srcOrd="2" destOrd="0" parTransId="{EDB4AB7D-E8C9-4FBD-813C-37A0FA0A2DB2}" sibTransId="{E730CD9D-3697-4E6D-8531-0B7A56445988}"/>
    <dgm:cxn modelId="{5F21977D-7E5A-4303-B5CA-68EB7F9C864D}" type="presOf" srcId="{B895DE04-DBD6-4AB2-929E-F7F695746448}" destId="{1D687815-2ED5-4D61-A781-5A74C6157277}" srcOrd="1" destOrd="0" presId="urn:microsoft.com/office/officeart/2005/8/layout/process3"/>
    <dgm:cxn modelId="{8AE13A9E-BC2B-479D-BDBB-A3E421B93EA4}" type="presOf" srcId="{B895DE04-DBD6-4AB2-929E-F7F695746448}" destId="{36D089D6-7E37-401F-8C41-07238425D99E}" srcOrd="0" destOrd="0" presId="urn:microsoft.com/office/officeart/2005/8/layout/process3"/>
    <dgm:cxn modelId="{D5ECFD9F-F76D-46E2-9BD5-478231188A26}" type="presOf" srcId="{DCD25626-D967-4CB1-A7A2-897884DC84AA}" destId="{C797B7D3-A222-4A5D-910D-B64F16A4C56A}" srcOrd="1" destOrd="0" presId="urn:microsoft.com/office/officeart/2005/8/layout/process3"/>
    <dgm:cxn modelId="{BD8D6BA0-66C9-4F0E-BE78-300831E60750}" type="presOf" srcId="{51F1D56E-36A2-41D5-A3D7-0558AF52BF19}" destId="{A7F062F3-5923-4D76-9080-282FFF709065}" srcOrd="0" destOrd="0" presId="urn:microsoft.com/office/officeart/2005/8/layout/process3"/>
    <dgm:cxn modelId="{284731B1-0D57-4C2C-BADA-51F9030D5681}" srcId="{971B5B70-4586-4A32-AA79-407BAD537FA6}" destId="{ACFD965C-C53C-472A-9F0B-D25EDC30CA16}" srcOrd="0" destOrd="0" parTransId="{4C8BB895-1239-41D3-A80E-CCEC5A89F997}" sibTransId="{4AAB1110-9B98-4198-B4D1-15F34275A7C4}"/>
    <dgm:cxn modelId="{B8FE75C3-507F-4620-9323-15911CD7E0C5}" type="presOf" srcId="{89123BD7-D6B3-4957-8C3D-CF770A3B38A5}" destId="{F09A49E3-82CD-40EE-ACAE-DBBC240E9DB8}" srcOrd="0" destOrd="0" presId="urn:microsoft.com/office/officeart/2005/8/layout/process3"/>
    <dgm:cxn modelId="{013F6AD0-E5E6-4340-9867-04D916C9A9A3}" type="presOf" srcId="{DCD25626-D967-4CB1-A7A2-897884DC84AA}" destId="{2FA5C172-10CF-47FC-8B30-3216AA479F84}" srcOrd="0" destOrd="0" presId="urn:microsoft.com/office/officeart/2005/8/layout/process3"/>
    <dgm:cxn modelId="{6EE1EED1-92BB-48BB-AAA8-0C10421AD412}" type="presOf" srcId="{3EF5D6AB-5FE2-4CCC-BA08-A1369C6651BB}" destId="{C805DC52-70CD-4F29-8119-571337E8485B}" srcOrd="0" destOrd="3" presId="urn:microsoft.com/office/officeart/2005/8/layout/process3"/>
    <dgm:cxn modelId="{B43B0BD5-054E-4023-B4A6-BC8CBF0302F1}" type="presOf" srcId="{89123BD7-D6B3-4957-8C3D-CF770A3B38A5}" destId="{30918656-98D0-4403-9CC5-ADB226B54C2C}" srcOrd="1" destOrd="0" presId="urn:microsoft.com/office/officeart/2005/8/layout/process3"/>
    <dgm:cxn modelId="{2ABF22DD-4FC5-4F7A-A7BE-136E9F68E43F}" type="presOf" srcId="{532D2471-D43B-484F-8E07-1ADDDDB4C862}" destId="{C805DC52-70CD-4F29-8119-571337E8485B}" srcOrd="0" destOrd="0" presId="urn:microsoft.com/office/officeart/2005/8/layout/process3"/>
    <dgm:cxn modelId="{FD8714E0-11BA-49CF-BFB1-5579078F4926}" srcId="{EBE7925F-903E-44B0-8182-7DEC3188F18C}" destId="{89123BD7-D6B3-4957-8C3D-CF770A3B38A5}" srcOrd="1" destOrd="0" parTransId="{A3685DFD-947F-4906-A66D-A3D6A75247E8}" sibTransId="{51F1D56E-36A2-41D5-A3D7-0558AF52BF19}"/>
    <dgm:cxn modelId="{1AD0B0E3-8C04-4DCD-A446-36E6BA955C10}" srcId="{B895DE04-DBD6-4AB2-929E-F7F695746448}" destId="{3EF5D6AB-5FE2-4CCC-BA08-A1369C6651BB}" srcOrd="3" destOrd="0" parTransId="{7DD952CF-5B8E-4FB8-9E7C-2FFD457DAE4F}" sibTransId="{10E428E8-F106-41EC-B2EE-ED1D84DB6B8F}"/>
    <dgm:cxn modelId="{01D574EB-CFD8-4E51-9D7B-3167CC6591B2}" srcId="{EBE7925F-903E-44B0-8182-7DEC3188F18C}" destId="{971B5B70-4586-4A32-AA79-407BAD537FA6}" srcOrd="2" destOrd="0" parTransId="{7BF3BEB5-3CDE-4A8B-B4AD-4A31C92F5163}" sibTransId="{B3F37CFA-D046-4E2D-ABC4-43EB05EB9B19}"/>
    <dgm:cxn modelId="{331466F3-BD86-4C55-AAED-4F8EBEE7B9FB}" type="presOf" srcId="{C70E5A77-DF67-43AA-9CF0-2F69EBF68E56}" destId="{F561BCD4-1C00-4875-B398-65D0D81BAB3C}" srcOrd="0" destOrd="0" presId="urn:microsoft.com/office/officeart/2005/8/layout/process3"/>
    <dgm:cxn modelId="{4A8B73FE-E501-4DCE-95F0-6AF082517658}" type="presOf" srcId="{971B5B70-4586-4A32-AA79-407BAD537FA6}" destId="{0BEAD572-C3CA-4F16-9CEA-5EE3FE408125}" srcOrd="0" destOrd="0" presId="urn:microsoft.com/office/officeart/2005/8/layout/process3"/>
    <dgm:cxn modelId="{74390C6E-5B45-4956-8C87-7BC5C271CF3A}" type="presParOf" srcId="{6E129899-CF5B-4071-90F2-7FDDE373C6DA}" destId="{44ACF295-1527-4827-80EF-A26E3E0DD2D7}" srcOrd="0" destOrd="0" presId="urn:microsoft.com/office/officeart/2005/8/layout/process3"/>
    <dgm:cxn modelId="{F00B56FE-74FF-4A4D-A7B5-0512632326F6}" type="presParOf" srcId="{44ACF295-1527-4827-80EF-A26E3E0DD2D7}" destId="{36D089D6-7E37-401F-8C41-07238425D99E}" srcOrd="0" destOrd="0" presId="urn:microsoft.com/office/officeart/2005/8/layout/process3"/>
    <dgm:cxn modelId="{4A4E8BDB-839B-4838-8B1D-CE730E24D1B0}" type="presParOf" srcId="{44ACF295-1527-4827-80EF-A26E3E0DD2D7}" destId="{1D687815-2ED5-4D61-A781-5A74C6157277}" srcOrd="1" destOrd="0" presId="urn:microsoft.com/office/officeart/2005/8/layout/process3"/>
    <dgm:cxn modelId="{4D59B82E-187D-4512-BBD2-0DB4AF71C2F4}" type="presParOf" srcId="{44ACF295-1527-4827-80EF-A26E3E0DD2D7}" destId="{C805DC52-70CD-4F29-8119-571337E8485B}" srcOrd="2" destOrd="0" presId="urn:microsoft.com/office/officeart/2005/8/layout/process3"/>
    <dgm:cxn modelId="{CB89B20A-7BA1-436C-9C7B-0D98B7E6B2FE}" type="presParOf" srcId="{6E129899-CF5B-4071-90F2-7FDDE373C6DA}" destId="{2FA5C172-10CF-47FC-8B30-3216AA479F84}" srcOrd="1" destOrd="0" presId="urn:microsoft.com/office/officeart/2005/8/layout/process3"/>
    <dgm:cxn modelId="{B176CFF3-F09C-42EF-A5F4-CE5E9E773DA7}" type="presParOf" srcId="{2FA5C172-10CF-47FC-8B30-3216AA479F84}" destId="{C797B7D3-A222-4A5D-910D-B64F16A4C56A}" srcOrd="0" destOrd="0" presId="urn:microsoft.com/office/officeart/2005/8/layout/process3"/>
    <dgm:cxn modelId="{A0FEC02B-D0BF-43F4-A070-C2016F41D37C}" type="presParOf" srcId="{6E129899-CF5B-4071-90F2-7FDDE373C6DA}" destId="{69F13178-E1CF-4E65-8BD7-1721C08BB194}" srcOrd="2" destOrd="0" presId="urn:microsoft.com/office/officeart/2005/8/layout/process3"/>
    <dgm:cxn modelId="{8889C834-D056-4A3E-84E3-E8C6516B22B3}" type="presParOf" srcId="{69F13178-E1CF-4E65-8BD7-1721C08BB194}" destId="{F09A49E3-82CD-40EE-ACAE-DBBC240E9DB8}" srcOrd="0" destOrd="0" presId="urn:microsoft.com/office/officeart/2005/8/layout/process3"/>
    <dgm:cxn modelId="{59FA52E9-B9C7-4D77-A1EA-263D5859A9BD}" type="presParOf" srcId="{69F13178-E1CF-4E65-8BD7-1721C08BB194}" destId="{30918656-98D0-4403-9CC5-ADB226B54C2C}" srcOrd="1" destOrd="0" presId="urn:microsoft.com/office/officeart/2005/8/layout/process3"/>
    <dgm:cxn modelId="{B633EB83-D22B-4391-A20A-AE80B316F6E8}" type="presParOf" srcId="{69F13178-E1CF-4E65-8BD7-1721C08BB194}" destId="{F561BCD4-1C00-4875-B398-65D0D81BAB3C}" srcOrd="2" destOrd="0" presId="urn:microsoft.com/office/officeart/2005/8/layout/process3"/>
    <dgm:cxn modelId="{2C2CBCC8-4359-4AC6-A09A-36BBC7FA7FE1}" type="presParOf" srcId="{6E129899-CF5B-4071-90F2-7FDDE373C6DA}" destId="{A7F062F3-5923-4D76-9080-282FFF709065}" srcOrd="3" destOrd="0" presId="urn:microsoft.com/office/officeart/2005/8/layout/process3"/>
    <dgm:cxn modelId="{C8B440E3-D0F8-431B-A0FD-C6521BAB2528}" type="presParOf" srcId="{A7F062F3-5923-4D76-9080-282FFF709065}" destId="{B2A598EA-5504-4624-8BCA-00741CAD85F3}" srcOrd="0" destOrd="0" presId="urn:microsoft.com/office/officeart/2005/8/layout/process3"/>
    <dgm:cxn modelId="{C6FB2C31-2607-4940-BCF4-B536981A5B5B}" type="presParOf" srcId="{6E129899-CF5B-4071-90F2-7FDDE373C6DA}" destId="{D39AF43C-FB5D-45E3-A381-5F35A6170CDB}" srcOrd="4" destOrd="0" presId="urn:microsoft.com/office/officeart/2005/8/layout/process3"/>
    <dgm:cxn modelId="{D486A529-B82A-4A4E-AAF0-C14AED6D5DDA}" type="presParOf" srcId="{D39AF43C-FB5D-45E3-A381-5F35A6170CDB}" destId="{0BEAD572-C3CA-4F16-9CEA-5EE3FE408125}" srcOrd="0" destOrd="0" presId="urn:microsoft.com/office/officeart/2005/8/layout/process3"/>
    <dgm:cxn modelId="{E4DA8496-266E-4BB0-B2F9-9CC90283701D}" type="presParOf" srcId="{D39AF43C-FB5D-45E3-A381-5F35A6170CDB}" destId="{387A9688-584B-42AE-B40D-BCF2DE8CF8DD}" srcOrd="1" destOrd="0" presId="urn:microsoft.com/office/officeart/2005/8/layout/process3"/>
    <dgm:cxn modelId="{6A0D56D9-CEB2-4B2C-B515-AB21DE9D4646}" type="presParOf" srcId="{D39AF43C-FB5D-45E3-A381-5F35A6170CDB}" destId="{92C05EE0-8A06-4236-A674-7AABA196DCF1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687815-2ED5-4D61-A781-5A74C6157277}">
      <dsp:nvSpPr>
        <dsp:cNvPr id="0" name=""/>
        <dsp:cNvSpPr/>
      </dsp:nvSpPr>
      <dsp:spPr>
        <a:xfrm>
          <a:off x="4010" y="1219227"/>
          <a:ext cx="1823532" cy="10446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Zacharias Janssen</a:t>
          </a:r>
          <a:endParaRPr lang="pt-BR" sz="1800" kern="1200" dirty="0"/>
        </a:p>
      </dsp:txBody>
      <dsp:txXfrm>
        <a:off x="4010" y="1219227"/>
        <a:ext cx="1823532" cy="696442"/>
      </dsp:txXfrm>
    </dsp:sp>
    <dsp:sp modelId="{C805DC52-70CD-4F29-8119-571337E8485B}">
      <dsp:nvSpPr>
        <dsp:cNvPr id="0" name=""/>
        <dsp:cNvSpPr/>
      </dsp:nvSpPr>
      <dsp:spPr>
        <a:xfrm>
          <a:off x="494958" y="2012143"/>
          <a:ext cx="1823532" cy="149040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rcRect/>
          <a:stretch>
            <a:fillRect t="-6000" b="-6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t-BR" sz="1800" kern="1200" dirty="0"/>
            <a:t>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800" kern="1200" dirty="0"/>
        </a:p>
      </dsp:txBody>
      <dsp:txXfrm>
        <a:off x="538610" y="2055795"/>
        <a:ext cx="1736228" cy="1403096"/>
      </dsp:txXfrm>
    </dsp:sp>
    <dsp:sp modelId="{2FA5C172-10CF-47FC-8B30-3216AA479F84}">
      <dsp:nvSpPr>
        <dsp:cNvPr id="0" name=""/>
        <dsp:cNvSpPr/>
      </dsp:nvSpPr>
      <dsp:spPr>
        <a:xfrm>
          <a:off x="2103984" y="1340445"/>
          <a:ext cx="586054" cy="4540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/>
        </a:p>
      </dsp:txBody>
      <dsp:txXfrm>
        <a:off x="2103984" y="1431246"/>
        <a:ext cx="449852" cy="272404"/>
      </dsp:txXfrm>
    </dsp:sp>
    <dsp:sp modelId="{30918656-98D0-4403-9CC5-ADB226B54C2C}">
      <dsp:nvSpPr>
        <dsp:cNvPr id="0" name=""/>
        <dsp:cNvSpPr/>
      </dsp:nvSpPr>
      <dsp:spPr>
        <a:xfrm>
          <a:off x="2933306" y="1219227"/>
          <a:ext cx="1823532" cy="10446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i="0" kern="1200" dirty="0" err="1">
              <a:solidFill>
                <a:schemeClr val="bg1"/>
              </a:solidFill>
              <a:effectLst/>
              <a:latin typeface="Roboto-Regular"/>
            </a:rPr>
            <a:t>Antonie</a:t>
          </a:r>
          <a:r>
            <a:rPr lang="pt-BR" sz="1800" b="0" i="0" kern="1200" dirty="0">
              <a:solidFill>
                <a:schemeClr val="bg1"/>
              </a:solidFill>
              <a:effectLst/>
              <a:latin typeface="Roboto-Regular"/>
            </a:rPr>
            <a:t> von </a:t>
          </a:r>
          <a:r>
            <a:rPr lang="pt-BR" sz="1800" b="0" i="0" kern="1200" dirty="0" err="1">
              <a:solidFill>
                <a:schemeClr val="bg1"/>
              </a:solidFill>
              <a:effectLst/>
              <a:latin typeface="Roboto-Regular"/>
            </a:rPr>
            <a:t>Leeuwenhoek</a:t>
          </a:r>
          <a:endParaRPr lang="pt-BR" sz="1800" kern="1200" dirty="0">
            <a:solidFill>
              <a:schemeClr val="bg1"/>
            </a:solidFill>
          </a:endParaRPr>
        </a:p>
      </dsp:txBody>
      <dsp:txXfrm>
        <a:off x="2933306" y="1219227"/>
        <a:ext cx="1823532" cy="696442"/>
      </dsp:txXfrm>
    </dsp:sp>
    <dsp:sp modelId="{F561BCD4-1C00-4875-B398-65D0D81BAB3C}">
      <dsp:nvSpPr>
        <dsp:cNvPr id="0" name=""/>
        <dsp:cNvSpPr/>
      </dsp:nvSpPr>
      <dsp:spPr>
        <a:xfrm>
          <a:off x="3306801" y="1915670"/>
          <a:ext cx="1823532" cy="149040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rcRect/>
          <a:stretch>
            <a:fillRect t="-10000" b="-10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1800" kern="1200" dirty="0"/>
            <a:t>.</a:t>
          </a:r>
        </a:p>
      </dsp:txBody>
      <dsp:txXfrm>
        <a:off x="3350453" y="1959322"/>
        <a:ext cx="1736228" cy="1403096"/>
      </dsp:txXfrm>
    </dsp:sp>
    <dsp:sp modelId="{A7F062F3-5923-4D76-9080-282FFF709065}">
      <dsp:nvSpPr>
        <dsp:cNvPr id="0" name=""/>
        <dsp:cNvSpPr/>
      </dsp:nvSpPr>
      <dsp:spPr>
        <a:xfrm>
          <a:off x="5033280" y="1340445"/>
          <a:ext cx="586054" cy="4540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/>
        </a:p>
      </dsp:txBody>
      <dsp:txXfrm>
        <a:off x="5033280" y="1431246"/>
        <a:ext cx="449852" cy="272404"/>
      </dsp:txXfrm>
    </dsp:sp>
    <dsp:sp modelId="{387A9688-584B-42AE-B40D-BCF2DE8CF8DD}">
      <dsp:nvSpPr>
        <dsp:cNvPr id="0" name=""/>
        <dsp:cNvSpPr/>
      </dsp:nvSpPr>
      <dsp:spPr>
        <a:xfrm>
          <a:off x="5862603" y="1219227"/>
          <a:ext cx="1823532" cy="10446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i="0" kern="1200" dirty="0">
              <a:solidFill>
                <a:schemeClr val="bg1"/>
              </a:solidFill>
              <a:effectLst/>
              <a:latin typeface="Roboto-Regular"/>
            </a:rPr>
            <a:t>Robert </a:t>
          </a:r>
          <a:r>
            <a:rPr lang="pt-BR" sz="1800" b="0" i="0" kern="1200" dirty="0" err="1">
              <a:solidFill>
                <a:schemeClr val="bg1"/>
              </a:solidFill>
              <a:effectLst/>
              <a:latin typeface="Roboto-Regular"/>
            </a:rPr>
            <a:t>Hooke</a:t>
          </a:r>
          <a:endParaRPr lang="pt-BR" sz="1800" kern="1200" dirty="0">
            <a:solidFill>
              <a:schemeClr val="bg1"/>
            </a:solidFill>
          </a:endParaRPr>
        </a:p>
      </dsp:txBody>
      <dsp:txXfrm>
        <a:off x="5862603" y="1219227"/>
        <a:ext cx="1823532" cy="696442"/>
      </dsp:txXfrm>
    </dsp:sp>
    <dsp:sp modelId="{92C05EE0-8A06-4236-A674-7AABA196DCF1}">
      <dsp:nvSpPr>
        <dsp:cNvPr id="0" name=""/>
        <dsp:cNvSpPr/>
      </dsp:nvSpPr>
      <dsp:spPr>
        <a:xfrm>
          <a:off x="6236097" y="1915670"/>
          <a:ext cx="1823532" cy="149040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rcRect/>
          <a:stretch>
            <a:fillRect l="-17000" r="-17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1800" kern="1200" dirty="0"/>
            <a:t>.</a:t>
          </a:r>
        </a:p>
      </dsp:txBody>
      <dsp:txXfrm>
        <a:off x="6279749" y="1959322"/>
        <a:ext cx="1736228" cy="14030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1A56B8B-90F6-41EC-AC37-F033ED2A57FF}" type="datetime1">
              <a:rPr lang="pt-BR" smtClean="0"/>
              <a:t>20/05/2020</a:t>
            </a:fld>
            <a:endParaRPr lang="en-U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1A8EE09-76CC-4000-B080-9F213DA7DC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68124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BA983AA-2481-4371-917C-6457CA055053}" type="datetime1">
              <a:rPr lang="pt-BR" smtClean="0"/>
              <a:t>20/05/2020</a:t>
            </a:fld>
            <a:endParaRPr lang="en-US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/>
              <a:t>Clique para editar o texto Mestre</a:t>
            </a:r>
            <a:endParaRPr lang="en-US"/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8E40627-AA7D-471F-B5F2-0BF9E4C68EB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452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10" name="Retângulo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tângulo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tângulo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Conector Reto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64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20" name="Espaço Reservado para Data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A97FF641-F313-4AD0-BA92-8145B9101A50}" type="datetime1">
              <a:rPr lang="pt-BR" smtClean="0"/>
              <a:t>20/05/2020</a:t>
            </a:fld>
            <a:endParaRPr lang="en-US" dirty="0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22" name="Espaço reservado para o número do slide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E62EC5-0DC6-4A78-BB05-D67BCA50AA36}" type="datetime1">
              <a:rPr lang="pt-BR" smtClean="0"/>
              <a:t>20/05/2020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23" name="Retângulo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tângulo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tângulo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64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0D1A4693-2F41-43D3-BCDB-D5059F2986DB}" type="datetime1">
              <a:rPr lang="pt-BR" smtClean="0"/>
              <a:t>20/05/2020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BBB8AB2-DE16-44F3-8F59-40B18FC602F6}" type="datetime1">
              <a:rPr lang="pt-BR" smtClean="0"/>
              <a:t>20/05/2020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CA5D35-0539-48FA-A753-0871E1ECAF0D}" type="datetime1">
              <a:rPr lang="pt-BR" smtClean="0"/>
              <a:t>20/05/2020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BA371F0-AB78-4B7A-B042-3B5D124F9CC4}" type="datetime1">
              <a:rPr lang="pt-BR" smtClean="0"/>
              <a:t>20/05/2020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E59013-4240-4BCB-9D6D-0402FB62C003}" type="datetime1">
              <a:rPr lang="pt-BR" smtClean="0"/>
              <a:t>20/05/2020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590243F5-F020-403B-84E8-3610E6C6CB4F}" type="datetime1">
              <a:rPr lang="pt-BR" smtClean="0"/>
              <a:t>20/05/2020</a:t>
            </a:fld>
            <a:endParaRPr lang="en-US"/>
          </a:p>
        </p:txBody>
      </p:sp>
      <p:sp>
        <p:nvSpPr>
          <p:cNvPr id="9" name="Espaço Reservado para Rodapé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US"/>
          </a:p>
        </p:txBody>
      </p:sp>
      <p:sp>
        <p:nvSpPr>
          <p:cNvPr id="11" name="Espaço Reservado para o Número do Slide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imagem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dirty="0"/>
              <a:t>Clique no ícone para adicionar uma imagem</a:t>
            </a:r>
            <a:endParaRPr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5D7AD476-FCE1-4F4C-AFD1-546A99681531}" type="datetime1">
              <a:rPr lang="pt-BR" smtClean="0"/>
              <a:t>20/05/2020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en-US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D288EE4-F830-4159-BFF9-E721BA7AE0AB}" type="datetime1">
              <a:rPr lang="pt-BR" smtClean="0"/>
              <a:t>20/05/2020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6B8899-C6DA-43D3-8986-CFC20CD4B104}" type="datetime1">
              <a:rPr lang="pt-BR" smtClean="0"/>
              <a:t>20/05/2020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tângulo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7" name="Retângulo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tângulo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/>
              <a:t>Clique para editar o estilo de título Mestre</a:t>
            </a: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643713A-F4DD-4FBD-9DD6-C5B4A339B115}" type="datetime1">
              <a:rPr lang="pt-BR" smtClean="0"/>
              <a:t>20/05/2020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textbc.ca/microbiologyopenstax/chapter/unique-characteristics-of-prokaryotic-cells/" TargetMode="External"/><Relationship Id="rId7" Type="http://schemas.openxmlformats.org/officeDocument/2006/relationships/hyperlink" Target="https://creativecommons.org/licenses/by-nc-sa/3.0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blogs.henrico.k12.va.us/21/2016/01/04/an-interview-with-a-cell-cell-organelles-functions/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s://creativecommons.org/licenses/by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Animal_Cell.svg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creativecommons.org/licenses/by-sa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medium.com/@dianarce03/y-t%C3%BA-ya-sabes-cuales-son-las-partes-de-la-c%C3%A9lula-39aec93fc486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s.diccionario-universal.wikia.com/wiki/LA_PARED_CELULAR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undoeducacao.bol.uol.com.br/biologia/o-citoesqueleto.htm" TargetMode="External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arladsilva.blogspot.com/2012/11/biologia-nucleo-celular.html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querobolsa.com.br/enem/biologia/ribossomos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blogbiologiadistancia.blogspot.com/2014/01/tutoria-presencial-1412014.html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desciclopedia.org/wiki/C%C3%A9lula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ylifeisbio.blogspot.com/2010/07/citologia-complexo-de-golgi.html" TargetMode="External"/><Relationship Id="rId7" Type="http://schemas.openxmlformats.org/officeDocument/2006/relationships/hyperlink" Target="http://biocelularcb.blogspot.com/2012/06/lisossomos.html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g"/><Relationship Id="rId5" Type="http://schemas.openxmlformats.org/officeDocument/2006/relationships/hyperlink" Target="https://vestibulandamedblog.wordpress.com/2017/11/30/lamela-media-citocinese-na-celula-vegetal/" TargetMode="Externa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elula2017.weebly.com/organelas/lisossomos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uentamedeciencia.blogspot.com/2017/07/apoptosis-nuestras-celulas-se-suicidan.html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bionews-tx.com/news/2015/07/21/mitochondria-ms-connection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t.m.wikibooks.org/wiki/Introdu%C3%A7%C3%A3o_%C3%A0_Biologia/C%C3%A9lula/C%C3%A9lula_Procarionte_e_C%C3%A9lula_Eucarionte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creativecommons.org/licenses/by-sa/3.0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t.wikipedia.org/wiki/Plasto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ajalesygalileos.wordpress.com/2012/10/13/fotosintesis-cloroplastos-scitable/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creativecommons.org/licenses/by-nc-sa/3.0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00657075@N06/20239737314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ca.wikipedia.org/wiki/Fus_acrom%C3%A0tic" TargetMode="Externa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biofraganunes.blogspot.com/2011/10/citologia-iii.html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magicnumbers-parussolo.blogspot.com/2011/09/lisossomos-peroxissomos.html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malha, mesa, vermelha, coberta&#10;&#10;Descrição gerada automaticamente">
            <a:extLst>
              <a:ext uri="{FF2B5EF4-FFF2-40B4-BE49-F238E27FC236}">
                <a16:creationId xmlns:a16="http://schemas.microsoft.com/office/drawing/2014/main" id="{6D3BA21E-E6C8-4E14-8E53-C5DF567E9D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64" name="Retângulo 59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65" name="Retângulo 61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6055" y="2350017"/>
            <a:ext cx="4775075" cy="1630906"/>
          </a:xfrm>
        </p:spPr>
        <p:txBody>
          <a:bodyPr rtlCol="0">
            <a:normAutofit/>
          </a:bodyPr>
          <a:lstStyle/>
          <a:p>
            <a:pPr rtl="0"/>
            <a:r>
              <a:rPr lang="pt-BR" sz="4400" dirty="0">
                <a:solidFill>
                  <a:schemeClr val="tx1"/>
                </a:solidFill>
              </a:rPr>
              <a:t>Organelas celulares</a:t>
            </a:r>
            <a:endParaRPr lang="pt-br" sz="4400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6055" y="3990546"/>
            <a:ext cx="4775075" cy="559656"/>
          </a:xfrm>
        </p:spPr>
        <p:txBody>
          <a:bodyPr rtlCol="0">
            <a:normAutofit/>
          </a:bodyPr>
          <a:lstStyle/>
          <a:p>
            <a:pPr rtl="0"/>
            <a:r>
              <a:rPr lang="pt-BR" dirty="0">
                <a:solidFill>
                  <a:schemeClr val="tx1"/>
                </a:solidFill>
              </a:rPr>
              <a:t>Citologia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693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95EA5D-D611-4671-AF18-FBD04D44A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3211585" cy="1371600"/>
          </a:xfrm>
        </p:spPr>
        <p:txBody>
          <a:bodyPr/>
          <a:lstStyle/>
          <a:p>
            <a:r>
              <a:rPr lang="pt-BR" dirty="0"/>
              <a:t>Citologia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ADF98D-C887-4CDB-93DC-E95329029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3265834"/>
          </a:xfrm>
        </p:spPr>
        <p:txBody>
          <a:bodyPr/>
          <a:lstStyle/>
          <a:p>
            <a:r>
              <a:rPr lang="pt-BR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 Citologia ou Biologia Celular é o ramo da Biologia que estuda as células. A palavra citologia deriva do grego </a:t>
            </a:r>
            <a:r>
              <a:rPr lang="pt-BR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kytos</a:t>
            </a:r>
            <a:r>
              <a:rPr lang="pt-BR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célula e logos, estudo. A citologia foca-se no estudo das células, abrangendo a sua estrutura e metabolismo. O nascimento da citologia e a invenção do microscópio são fatos relacionados.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5981C9A-DFED-43BC-B644-5EE69DA4BED9}"/>
              </a:ext>
            </a:extLst>
          </p:cNvPr>
          <p:cNvSpPr txBox="1"/>
          <p:nvPr/>
        </p:nvSpPr>
        <p:spPr>
          <a:xfrm>
            <a:off x="5679347" y="755009"/>
            <a:ext cx="56290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effectLst/>
                <a:latin typeface="Perpetua" panose="02020502060401020303" pitchFamily="18" charset="0"/>
              </a:rPr>
              <a:t>“Não há prazer maior, quando meu olhar encontra milhares de criaturas vivas em apenas uma gota de água.”</a:t>
            </a:r>
          </a:p>
          <a:p>
            <a:pPr algn="ctr"/>
            <a:r>
              <a:rPr lang="pt-BR" b="1" i="1" dirty="0">
                <a:effectLst/>
                <a:latin typeface="Perpetua" panose="02020502060401020303" pitchFamily="18" charset="0"/>
              </a:rPr>
              <a:t>			</a:t>
            </a:r>
            <a:r>
              <a:rPr lang="pt-BR" b="1" i="1" dirty="0" err="1">
                <a:effectLst/>
                <a:latin typeface="Perpetua" panose="02020502060401020303" pitchFamily="18" charset="0"/>
              </a:rPr>
              <a:t>Antonie</a:t>
            </a:r>
            <a:r>
              <a:rPr lang="pt-BR" b="1" i="1" dirty="0">
                <a:effectLst/>
                <a:latin typeface="Perpetua" panose="02020502060401020303" pitchFamily="18" charset="0"/>
              </a:rPr>
              <a:t> von </a:t>
            </a:r>
            <a:r>
              <a:rPr lang="pt-BR" b="1" i="1" dirty="0" err="1">
                <a:effectLst/>
                <a:latin typeface="Perpetua" panose="02020502060401020303" pitchFamily="18" charset="0"/>
              </a:rPr>
              <a:t>Leeuwenhoek</a:t>
            </a:r>
            <a:br>
              <a:rPr lang="pt-BR" dirty="0"/>
            </a:br>
            <a:endParaRPr lang="pt-BR" dirty="0"/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41BE466E-A5B4-48DB-BEDE-D2897264D8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1131580"/>
              </p:ext>
            </p:extLst>
          </p:nvPr>
        </p:nvGraphicFramePr>
        <p:xfrm>
          <a:off x="1647526" y="2103120"/>
          <a:ext cx="8063641" cy="4625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9530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1FB47F-6FA4-4577-8971-F35DB4EC0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Tipos de células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80D65BC-47C5-480E-8692-98A98FF5FF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Procarionte</a:t>
            </a:r>
          </a:p>
        </p:txBody>
      </p:sp>
      <p:pic>
        <p:nvPicPr>
          <p:cNvPr id="9" name="Espaço Reservado para Conteúdo 8" descr="Uma imagem contendo mapa&#10;&#10;Descrição gerada automaticamente">
            <a:extLst>
              <a:ext uri="{FF2B5EF4-FFF2-40B4-BE49-F238E27FC236}">
                <a16:creationId xmlns:a16="http://schemas.microsoft.com/office/drawing/2014/main" id="{8C952C54-C463-4664-B0E1-00F52CC0765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48172" y="2792413"/>
            <a:ext cx="3707680" cy="3163887"/>
          </a:xfrm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3F2EBED-81A6-4146-8E20-A0031CE283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Eucarionte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9EC079E-6FBA-44C8-B606-3EA6AE82E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ACA5D35-0539-48FA-A753-0871E1ECAF0D}" type="datetime1">
              <a:rPr lang="pt-BR" smtClean="0"/>
              <a:t>20/05/2020</a:t>
            </a:fld>
            <a:endParaRPr lang="en-US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45A3A08-6D56-4A8E-BB1B-29EC9BC84523}"/>
              </a:ext>
            </a:extLst>
          </p:cNvPr>
          <p:cNvSpPr txBox="1"/>
          <p:nvPr/>
        </p:nvSpPr>
        <p:spPr>
          <a:xfrm>
            <a:off x="1548172" y="5956300"/>
            <a:ext cx="37076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>
                <a:hlinkClick r:id="rId3" tooltip="https://opentextbc.ca/microbiologyopenstax/chapter/unique-characteristics-of-prokaryotic-cells/"/>
              </a:rPr>
              <a:t>Esta Foto</a:t>
            </a:r>
            <a:r>
              <a:rPr lang="pt-BR" sz="900"/>
              <a:t> de Autor Desconhecido está licenciado em </a:t>
            </a:r>
            <a:r>
              <a:rPr lang="pt-BR" sz="900">
                <a:hlinkClick r:id="rId4" tooltip="https://creativecommons.org/licenses/by/3.0/"/>
              </a:rPr>
              <a:t>CC BY</a:t>
            </a:r>
            <a:endParaRPr lang="pt-BR" sz="900"/>
          </a:p>
        </p:txBody>
      </p:sp>
      <p:pic>
        <p:nvPicPr>
          <p:cNvPr id="20" name="Espaço Reservado para Conteúdo 19" descr="Uma imagem contendo comida&#10;&#10;Descrição gerada automaticamente">
            <a:extLst>
              <a:ext uri="{FF2B5EF4-FFF2-40B4-BE49-F238E27FC236}">
                <a16:creationId xmlns:a16="http://schemas.microsoft.com/office/drawing/2014/main" id="{CDC2FC34-DE2A-450E-A28F-A679422DA1E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742766" y="2792413"/>
            <a:ext cx="4094442" cy="3163887"/>
          </a:xfr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0FD5E508-411F-4805-8BDC-E126287B4F75}"/>
              </a:ext>
            </a:extLst>
          </p:cNvPr>
          <p:cNvSpPr txBox="1"/>
          <p:nvPr/>
        </p:nvSpPr>
        <p:spPr>
          <a:xfrm>
            <a:off x="6742766" y="5956300"/>
            <a:ext cx="40944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>
                <a:hlinkClick r:id="rId6" tooltip="http://blogs.henrico.k12.va.us/21/2016/01/04/an-interview-with-a-cell-cell-organelles-functions/"/>
              </a:rPr>
              <a:t>Esta Foto</a:t>
            </a:r>
            <a:r>
              <a:rPr lang="pt-BR" sz="900"/>
              <a:t> de Autor Desconhecido está licenciado em </a:t>
            </a:r>
            <a:r>
              <a:rPr lang="pt-BR" sz="900">
                <a:hlinkClick r:id="rId7" tooltip="https://creativecommons.org/licenses/by-nc-sa/3.0/"/>
              </a:rPr>
              <a:t>CC BY-SA-NC</a:t>
            </a:r>
            <a:endParaRPr lang="pt-BR" sz="900"/>
          </a:p>
        </p:txBody>
      </p:sp>
    </p:spTree>
    <p:extLst>
      <p:ext uri="{BB962C8B-B14F-4D97-AF65-F5344CB8AC3E}">
        <p14:creationId xmlns:p14="http://schemas.microsoft.com/office/powerpoint/2010/main" val="2448230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Imagem 6" descr="Uma imagem contendo hidrante, quarto&#10;&#10;Descrição gerada automaticamente">
            <a:extLst>
              <a:ext uri="{FF2B5EF4-FFF2-40B4-BE49-F238E27FC236}">
                <a16:creationId xmlns:a16="http://schemas.microsoft.com/office/drawing/2014/main" id="{5E032371-7112-4A86-90D4-A5170628269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5187" r="15187"/>
          <a:stretch>
            <a:fillRect/>
          </a:stretch>
        </p:blipFill>
        <p:spPr>
          <a:xfrm>
            <a:off x="856034" y="603504"/>
            <a:ext cx="6572655" cy="5450748"/>
          </a:xfrm>
        </p:spPr>
      </p:pic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ACE0D96-BD56-4528-A9CC-64C2DA43E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D7AD476-FCE1-4F4C-AFD1-546A99681531}" type="datetime1">
              <a:rPr lang="pt-BR" smtClean="0"/>
              <a:t>20/05/2020</a:t>
            </a:fld>
            <a:endParaRPr lang="en-US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2FAC70BC-EE22-4DD6-8C74-26563A641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Organelas Celulares 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0281856-55F1-4D8F-9933-E44628C030D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dirty="0"/>
              <a:t>As organelas celulares são estruturas encontradas no citoplasma das células. Enquanto nas células eucarióticas, é encontrada uma variedade de organelas, nas células procarióticas, apenas um único tipo é encontrado: os ribossomos.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23B3DC-B5BA-42B7-BD0B-A96E383E6DFE}"/>
              </a:ext>
            </a:extLst>
          </p:cNvPr>
          <p:cNvSpPr txBox="1"/>
          <p:nvPr/>
        </p:nvSpPr>
        <p:spPr>
          <a:xfrm>
            <a:off x="856034" y="6247356"/>
            <a:ext cx="65726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>
                <a:hlinkClick r:id="rId3" tooltip="https://commons.wikimedia.org/wiki/File:Animal_Cell.svg"/>
              </a:rPr>
              <a:t>Esta Foto</a:t>
            </a:r>
            <a:r>
              <a:rPr lang="pt-BR" sz="900"/>
              <a:t> de Autor Desconhecido está licenciado em </a:t>
            </a:r>
            <a:r>
              <a:rPr lang="pt-BR" sz="900">
                <a:hlinkClick r:id="rId4" tooltip="https://creativecommons.org/licenses/by-sa/3.0/"/>
              </a:rPr>
              <a:t>CC BY-SA</a:t>
            </a:r>
            <a:endParaRPr lang="pt-BR" sz="900"/>
          </a:p>
        </p:txBody>
      </p:sp>
    </p:spTree>
    <p:extLst>
      <p:ext uri="{BB962C8B-B14F-4D97-AF65-F5344CB8AC3E}">
        <p14:creationId xmlns:p14="http://schemas.microsoft.com/office/powerpoint/2010/main" val="2207377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F7BD46-A59F-41EC-B9A5-FF5D698AB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Membrana plasmática *</a:t>
            </a: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082257FE-8C85-4508-AACA-A6887021B2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6327" y="609600"/>
            <a:ext cx="3920452" cy="3238634"/>
          </a:xfrm>
          <a:prstGeom prst="rect">
            <a:avLst/>
          </a:prstGeom>
        </p:spPr>
      </p:pic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0CE93A7-B41F-4CCE-B7D5-85F70C2E0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/>
              <a:t>Ocorrência: Todas as células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/>
              <a:t>Função: Controlar o que entra e o que sai do interior da célula, uma propriedade conhecida como permeabilidade seletiva.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/>
              <a:t>Estrutura: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/>
              <a:t>Modelo Mosaico fluído - Lipoprotéica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/>
              <a:t>Formada por uma bicamada lipídica, ela é impermeável à maior parte das moléculas solúveis em água - 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3818E05-7263-49D4-8392-72E212BDA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0243F5-F020-403B-84E8-3610E6C6CB4F}" type="datetime1">
              <a:rPr lang="pt-BR" smtClean="0"/>
              <a:t>20/05/2020</a:t>
            </a:fld>
            <a:endParaRPr lang="en-US"/>
          </a:p>
        </p:txBody>
      </p:sp>
      <p:pic>
        <p:nvPicPr>
          <p:cNvPr id="8" name="Imagem 7" descr="Uma imagem contendo desenho&#10;&#10;Descrição gerada automaticamente">
            <a:extLst>
              <a:ext uri="{FF2B5EF4-FFF2-40B4-BE49-F238E27FC236}">
                <a16:creationId xmlns:a16="http://schemas.microsoft.com/office/drawing/2014/main" id="{7CF610A4-B0F8-4B33-A89E-EB010973E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007281" y="3938016"/>
            <a:ext cx="3560332" cy="209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85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4083A1-2B96-4222-AF21-2EC8C1D74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847782"/>
          </a:xfrm>
        </p:spPr>
        <p:txBody>
          <a:bodyPr/>
          <a:lstStyle/>
          <a:p>
            <a:r>
              <a:rPr lang="pt-BR" dirty="0"/>
              <a:t>Parede celular *</a:t>
            </a:r>
          </a:p>
        </p:txBody>
      </p:sp>
      <p:pic>
        <p:nvPicPr>
          <p:cNvPr id="7" name="Espaço Reservado para Conteúdo 6" descr="Uma imagem contendo mesa&#10;&#10;Descrição gerada automaticamente">
            <a:extLst>
              <a:ext uri="{FF2B5EF4-FFF2-40B4-BE49-F238E27FC236}">
                <a16:creationId xmlns:a16="http://schemas.microsoft.com/office/drawing/2014/main" id="{5ED6C8DB-3DBC-4F83-9C10-5598D56286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5800" y="2034911"/>
            <a:ext cx="6858000" cy="2458994"/>
          </a:xfrm>
        </p:spPr>
      </p:pic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399F9A7-B015-46A2-A0FC-AD075AE955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1769806"/>
            <a:ext cx="3161963" cy="4173794"/>
          </a:xfrm>
        </p:spPr>
        <p:txBody>
          <a:bodyPr>
            <a:normAutofit fontScale="85000" lnSpcReduction="10000"/>
          </a:bodyPr>
          <a:lstStyle/>
          <a:p>
            <a:r>
              <a:rPr lang="pt-BR" dirty="0"/>
              <a:t>A parede celular é uma camada muito resistente, flexível e ocasionalmente rígida.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/>
              <a:t>Ocorrência: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/>
              <a:t>Célula vegetal – Celulose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/>
              <a:t>Fungos – Quitina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/>
              <a:t>Bactérias – Glicoproteica</a:t>
            </a:r>
          </a:p>
          <a:p>
            <a:pPr algn="ctr"/>
            <a:r>
              <a:rPr lang="pt-BR" b="1" dirty="0"/>
              <a:t>As células animais não possuem parede celular.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/>
              <a:t>Função: A parede celular envolve a membrana celular e fornece à célula suporte estrutural e proteção.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7D6075-7CA4-4A4E-9E70-85731CD82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0243F5-F020-403B-84E8-3610E6C6CB4F}" type="datetime1">
              <a:rPr lang="pt-BR" smtClean="0"/>
              <a:t>20/05/2020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237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rtlCol="0" anchor="ctr">
            <a:normAutofit/>
          </a:bodyPr>
          <a:lstStyle/>
          <a:p>
            <a:pPr rtl="0"/>
            <a:r>
              <a:rPr lang="pt-BR" dirty="0"/>
              <a:t>Citoplasma</a:t>
            </a:r>
            <a:endParaRPr lang="en-US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46A3B39-01BB-4623-B9CD-8E918E36B8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411228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t-BR" dirty="0"/>
              <a:t>Toda região da célula compreendida entre a membrana citoplasmática e o núcleo.</a:t>
            </a:r>
          </a:p>
          <a:p>
            <a:r>
              <a:rPr lang="pt-BR" dirty="0"/>
              <a:t>Partes do citoplasma: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dirty="0"/>
              <a:t>Hialoplasma ou matriz citoplasmática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dirty="0"/>
              <a:t>É um </a:t>
            </a:r>
            <a:r>
              <a:rPr lang="pt-BR" dirty="0" err="1"/>
              <a:t>colóide</a:t>
            </a:r>
            <a:r>
              <a:rPr lang="pt-BR" dirty="0"/>
              <a:t> (material gelatinoso) em que o solvente é a água e os solutos são substâncias orgânicas e inorgânicas dissolvidas na solução.</a:t>
            </a:r>
          </a:p>
          <a:p>
            <a:r>
              <a:rPr lang="pt-BR" dirty="0"/>
              <a:t>Estados do </a:t>
            </a:r>
            <a:r>
              <a:rPr lang="pt-BR" dirty="0" err="1"/>
              <a:t>colóide</a:t>
            </a:r>
            <a:endParaRPr lang="pt-BR" dirty="0"/>
          </a:p>
          <a:p>
            <a:pPr>
              <a:buFont typeface="Wingdings" panose="05000000000000000000" pitchFamily="2" charset="2"/>
              <a:buChar char="Ø"/>
            </a:pPr>
            <a:r>
              <a:rPr lang="pt-BR" dirty="0"/>
              <a:t>Gel = gelatinoso (região mais externa denominada ectoplasma)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dirty="0"/>
              <a:t>Sol = fluído (região mais periférica denominada endoplasma)</a:t>
            </a:r>
          </a:p>
          <a:p>
            <a:pPr marL="0" indent="0" algn="ctr">
              <a:buNone/>
            </a:pPr>
            <a:r>
              <a:rPr lang="pt-BR" b="1" dirty="0"/>
              <a:t>A mudança do estado sol para gel, e vice versa (</a:t>
            </a:r>
            <a:r>
              <a:rPr lang="pt-BR" b="1" dirty="0" err="1"/>
              <a:t>tixotropismo</a:t>
            </a:r>
            <a:r>
              <a:rPr lang="pt-BR" b="1" dirty="0"/>
              <a:t>), permite que a célula realize movimentos </a:t>
            </a:r>
            <a:r>
              <a:rPr lang="pt-BR" b="1" dirty="0" err="1"/>
              <a:t>amebóides</a:t>
            </a:r>
            <a:r>
              <a:rPr lang="pt-BR" b="1" dirty="0"/>
              <a:t> e a </a:t>
            </a:r>
            <a:r>
              <a:rPr lang="pt-BR" b="1" dirty="0" err="1"/>
              <a:t>ciclose</a:t>
            </a:r>
            <a:r>
              <a:rPr lang="pt-BR" b="1" dirty="0"/>
              <a:t>.</a:t>
            </a:r>
          </a:p>
          <a:p>
            <a:r>
              <a:rPr lang="pt-BR" dirty="0" err="1"/>
              <a:t>Ciclose</a:t>
            </a:r>
            <a:r>
              <a:rPr lang="pt-BR" dirty="0"/>
              <a:t>: Movimento cíclico do hialoplasma capaz de distribuir o conteúdo </a:t>
            </a:r>
            <a:r>
              <a:rPr lang="pt-BR" dirty="0" err="1"/>
              <a:t>intra-celular</a:t>
            </a:r>
            <a:r>
              <a:rPr lang="pt-BR" dirty="0"/>
              <a:t>.</a:t>
            </a:r>
          </a:p>
        </p:txBody>
      </p:sp>
      <p:sp>
        <p:nvSpPr>
          <p:cNvPr id="37" name="Date Placeholder 4">
            <a:extLst>
              <a:ext uri="{FF2B5EF4-FFF2-40B4-BE49-F238E27FC236}">
                <a16:creationId xmlns:a16="http://schemas.microsoft.com/office/drawing/2014/main" id="{33D592C6-F209-4047-A04F-EE2089A319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6794" y="6035040"/>
            <a:ext cx="2893045" cy="365760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5BBB8AB2-DE16-44F3-8F59-40B18FC602F6}" type="datetime1">
              <a:rPr lang="pt-BR" smtClean="0"/>
              <a:pPr rtl="0">
                <a:spcAft>
                  <a:spcPts val="600"/>
                </a:spcAft>
              </a:pPr>
              <a:t>20/05/2020</a:t>
            </a:fld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ECA8F34-2E3A-4935-8EB3-52F516B60E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100531" y="2103120"/>
            <a:ext cx="4213645" cy="355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01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41C7717-3FD7-4124-9709-471573112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480003"/>
          </a:xfrm>
        </p:spPr>
        <p:txBody>
          <a:bodyPr anchor="b">
            <a:normAutofit fontScale="90000"/>
          </a:bodyPr>
          <a:lstStyle/>
          <a:p>
            <a:r>
              <a:rPr lang="en-US" dirty="0" err="1"/>
              <a:t>Núcleo</a:t>
            </a:r>
            <a:r>
              <a:rPr lang="en-US" dirty="0"/>
              <a:t> 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2ACCF7F9-BD6D-41ED-9909-C2907242E4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5800" y="704850"/>
            <a:ext cx="6858000" cy="5143500"/>
          </a:xfrm>
          <a:noFill/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DE58DF1-5128-4B40-85E2-8A4961F18E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1585269"/>
            <a:ext cx="3161963" cy="4263081"/>
          </a:xfrm>
        </p:spPr>
        <p:txBody>
          <a:bodyPr>
            <a:normAutofit/>
          </a:bodyPr>
          <a:lstStyle/>
          <a:p>
            <a:r>
              <a:rPr lang="pt-BR" b="0" i="0" dirty="0">
                <a:effectLst/>
              </a:rPr>
              <a:t>O </a:t>
            </a:r>
            <a:r>
              <a:rPr lang="pt-BR" b="1" i="0" dirty="0">
                <a:effectLst/>
              </a:rPr>
              <a:t>núcleo</a:t>
            </a:r>
            <a:r>
              <a:rPr lang="pt-BR" b="0" i="0" dirty="0">
                <a:effectLst/>
              </a:rPr>
              <a:t> é a região da célula onde se encontra o material genético (DNA) dos organismos tanto unicelulares como multicelulares. Centro de controle da célula.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Envoltório nuclear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Nucleoplasma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Nucléolo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Material genético (Cromossomos)</a:t>
            </a:r>
            <a:endParaRPr lang="en-US" dirty="0"/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935A38F-4A31-468B-9D59-86B4FA6D3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anchor="b">
            <a:normAutofit/>
          </a:bodyPr>
          <a:lstStyle/>
          <a:p>
            <a:pPr rtl="0">
              <a:spcAft>
                <a:spcPts val="600"/>
              </a:spcAft>
            </a:pPr>
            <a:fld id="{C3E59013-4240-4BCB-9D6D-0402FB62C003}" type="datetime1">
              <a:rPr lang="pt-BR" smtClean="0"/>
              <a:pPr rtl="0">
                <a:spcAft>
                  <a:spcPts val="600"/>
                </a:spcAft>
              </a:pPr>
              <a:t>20/05/2020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048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/>
          <a:p>
            <a:pPr rtl="0"/>
            <a:r>
              <a:rPr lang="en-US" dirty="0" err="1"/>
              <a:t>Ribossomo</a:t>
            </a:r>
            <a:endParaRPr lang="en-US" dirty="0"/>
          </a:p>
        </p:txBody>
      </p:sp>
      <p:pic>
        <p:nvPicPr>
          <p:cNvPr id="8" name="Imagem 7" descr="Uma imagem contendo comida, desenho, relógio&#10;&#10;Descrição gerada automaticamente">
            <a:extLst>
              <a:ext uri="{FF2B5EF4-FFF2-40B4-BE49-F238E27FC236}">
                <a16:creationId xmlns:a16="http://schemas.microsoft.com/office/drawing/2014/main" id="{835654C0-C36C-43B5-9CAC-0E7D0B4778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5800" y="1433512"/>
            <a:ext cx="6858000" cy="3686175"/>
          </a:xfrm>
          <a:prstGeom prst="rect">
            <a:avLst/>
          </a:prstGeom>
          <a:noFill/>
        </p:spPr>
      </p:pic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46A3B39-01BB-4623-B9CD-8E918E36B8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t-BR" sz="1100" b="0" i="0">
                <a:effectLst/>
              </a:rPr>
              <a:t>Ocorrência: células procariotas (única organela) e eucariotas (animais e vegetais).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t-BR" sz="1100" b="0" i="0">
                <a:effectLst/>
              </a:rPr>
              <a:t>Estrutura: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pt-BR" sz="1100" b="0" i="0">
                <a:effectLst/>
              </a:rPr>
              <a:t>Possui duas subunidades: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BR" sz="1100" b="0" i="0">
                <a:effectLst/>
              </a:rPr>
              <a:t> Subunidade menor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BR" sz="1100" b="0" i="0">
                <a:effectLst/>
              </a:rPr>
              <a:t>Subunidade maior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pt-BR" sz="1100" b="0" i="0">
                <a:effectLst/>
              </a:rPr>
              <a:t>O ribossomo é constituído de </a:t>
            </a:r>
            <a:r>
              <a:rPr lang="pt-BR" sz="1100" b="0" i="0" err="1">
                <a:effectLst/>
              </a:rPr>
              <a:t>RNAr</a:t>
            </a:r>
            <a:r>
              <a:rPr lang="pt-BR" sz="1100" b="0" i="0">
                <a:effectLst/>
              </a:rPr>
              <a:t> (RNA ribossômico) associados à proteínas.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pt-BR" sz="1100" b="0" i="0">
                <a:effectLst/>
              </a:rPr>
              <a:t>Não possui membrana lipoprotéica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t-BR" sz="1100" b="0" i="0">
                <a:effectLst/>
              </a:rPr>
              <a:t>Função: Participa da síntese de proteínas (Tradução).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t-BR" sz="1100" b="1" i="0">
                <a:effectLst/>
              </a:rPr>
              <a:t>Obs.: Os ribossomos podem ser encontrados no citoplasma associados ao Retículo Endoplasmático Rugoso realizando síntese de proteínas para exportação.</a:t>
            </a:r>
            <a:endParaRPr lang="pt-BR" sz="1100" b="1"/>
          </a:p>
        </p:txBody>
      </p:sp>
      <p:sp>
        <p:nvSpPr>
          <p:cNvPr id="37" name="Date Placeholder 4">
            <a:extLst>
              <a:ext uri="{FF2B5EF4-FFF2-40B4-BE49-F238E27FC236}">
                <a16:creationId xmlns:a16="http://schemas.microsoft.com/office/drawing/2014/main" id="{33D592C6-F209-4047-A04F-EE2089A319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anchor="b">
            <a:normAutofit/>
          </a:bodyPr>
          <a:lstStyle/>
          <a:p>
            <a:pPr rtl="0">
              <a:spcAft>
                <a:spcPts val="600"/>
              </a:spcAft>
            </a:pPr>
            <a:fld id="{5BBB8AB2-DE16-44F3-8F59-40B18FC602F6}" type="datetime1">
              <a:rPr lang="pt-BR" smtClean="0"/>
              <a:pPr rtl="0">
                <a:spcAft>
                  <a:spcPts val="600"/>
                </a:spcAft>
              </a:pPr>
              <a:t>20/05/2020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597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rtlCol="0" anchor="ctr">
            <a:normAutofit/>
          </a:bodyPr>
          <a:lstStyle/>
          <a:p>
            <a:pPr rtl="0"/>
            <a:r>
              <a:rPr lang="pt-BR" dirty="0"/>
              <a:t>Retículo endoplasmático </a:t>
            </a:r>
            <a:endParaRPr lang="en-US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46A3B39-01BB-4623-B9CD-8E918E36B8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411228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Ocorrência : células eucariotas (animais e vegetais)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Sistema de bolsas e tubos membranosos, que delimitam uma cavidade (cisterna);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Existem dois tipos: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Retículo Endoplasmático Liso (REL)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Retículo Endoplasmático Rugoso (RER)</a:t>
            </a:r>
          </a:p>
        </p:txBody>
      </p:sp>
      <p:sp>
        <p:nvSpPr>
          <p:cNvPr id="37" name="Date Placeholder 4">
            <a:extLst>
              <a:ext uri="{FF2B5EF4-FFF2-40B4-BE49-F238E27FC236}">
                <a16:creationId xmlns:a16="http://schemas.microsoft.com/office/drawing/2014/main" id="{33D592C6-F209-4047-A04F-EE2089A319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6794" y="6035040"/>
            <a:ext cx="2893045" cy="365760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5BBB8AB2-DE16-44F3-8F59-40B18FC602F6}" type="datetime1">
              <a:rPr lang="pt-BR" smtClean="0"/>
              <a:pPr rtl="0">
                <a:spcAft>
                  <a:spcPts val="600"/>
                </a:spcAft>
              </a:pPr>
              <a:t>20/05/2020</a:t>
            </a:fld>
            <a:endParaRPr lang="en-US"/>
          </a:p>
        </p:txBody>
      </p:sp>
      <p:pic>
        <p:nvPicPr>
          <p:cNvPr id="5" name="Imagem 4" descr="Uma imagem contendo comida&#10;&#10;Descrição gerada automaticamente">
            <a:extLst>
              <a:ext uri="{FF2B5EF4-FFF2-40B4-BE49-F238E27FC236}">
                <a16:creationId xmlns:a16="http://schemas.microsoft.com/office/drawing/2014/main" id="{DA691E7E-BA86-4938-8E35-09DFFB70E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705400" y="1928626"/>
            <a:ext cx="4416192" cy="3257550"/>
          </a:xfrm>
          <a:prstGeom prst="rect">
            <a:avLst/>
          </a:prstGeom>
        </p:spPr>
      </p:pic>
      <p:graphicFrame>
        <p:nvGraphicFramePr>
          <p:cNvPr id="8" name="Tabela 8">
            <a:extLst>
              <a:ext uri="{FF2B5EF4-FFF2-40B4-BE49-F238E27FC236}">
                <a16:creationId xmlns:a16="http://schemas.microsoft.com/office/drawing/2014/main" id="{650D5394-3CB6-4D63-AB67-E0753C9619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997020"/>
              </p:ext>
            </p:extLst>
          </p:nvPr>
        </p:nvGraphicFramePr>
        <p:xfrm>
          <a:off x="667903" y="4585944"/>
          <a:ext cx="5595458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7729">
                  <a:extLst>
                    <a:ext uri="{9D8B030D-6E8A-4147-A177-3AD203B41FA5}">
                      <a16:colId xmlns:a16="http://schemas.microsoft.com/office/drawing/2014/main" val="3954678409"/>
                    </a:ext>
                  </a:extLst>
                </a:gridCol>
                <a:gridCol w="2797729">
                  <a:extLst>
                    <a:ext uri="{9D8B030D-6E8A-4147-A177-3AD203B41FA5}">
                      <a16:colId xmlns:a16="http://schemas.microsoft.com/office/drawing/2014/main" val="1356494884"/>
                    </a:ext>
                  </a:extLst>
                </a:gridCol>
              </a:tblGrid>
              <a:tr h="215853">
                <a:tc>
                  <a:txBody>
                    <a:bodyPr/>
                    <a:lstStyle/>
                    <a:p>
                      <a:pPr algn="ctr"/>
                      <a:r>
                        <a:rPr lang="pt-BR" sz="1400" b="0" i="0" dirty="0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Retículo Endoplasmático Liso</a:t>
                      </a:r>
                      <a:endParaRPr lang="pt-BR" sz="1400" dirty="0">
                        <a:latin typeface="Open San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0" i="0" dirty="0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Retículo Endoplasmático Rugoso</a:t>
                      </a:r>
                      <a:endParaRPr lang="pt-BR" sz="1400" dirty="0">
                        <a:latin typeface="Open San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608807"/>
                  </a:ext>
                </a:extLst>
              </a:tr>
              <a:tr h="215853"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b="0" i="0" dirty="0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Armazenamento de substâncias</a:t>
                      </a:r>
                      <a:endParaRPr lang="pt-BR" sz="1400" dirty="0">
                        <a:latin typeface="Open San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56308"/>
                  </a:ext>
                </a:extLst>
              </a:tr>
              <a:tr h="215853"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b="0" i="0" dirty="0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Distribuição e Transporte de substâncias</a:t>
                      </a:r>
                      <a:endParaRPr lang="pt-BR" sz="1400" dirty="0">
                        <a:latin typeface="Open San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874307"/>
                  </a:ext>
                </a:extLst>
              </a:tr>
              <a:tr h="215853"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b="0" i="0" dirty="0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Neutralização de substâncias tóxicas (Fígado)</a:t>
                      </a:r>
                      <a:endParaRPr lang="pt-BR" sz="1400" dirty="0">
                        <a:latin typeface="Open San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965651"/>
                  </a:ext>
                </a:extLst>
              </a:tr>
              <a:tr h="215853">
                <a:tc>
                  <a:txBody>
                    <a:bodyPr/>
                    <a:lstStyle/>
                    <a:p>
                      <a:pPr algn="ctr"/>
                      <a:r>
                        <a:rPr lang="pt-BR" sz="1400" b="0" i="0" dirty="0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Síntese de lipídios</a:t>
                      </a:r>
                      <a:endParaRPr lang="pt-BR" sz="1400" dirty="0">
                        <a:latin typeface="Open San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0" i="0" dirty="0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Síntese de proteínas para exportação</a:t>
                      </a:r>
                      <a:endParaRPr lang="pt-BR" sz="1400" dirty="0">
                        <a:latin typeface="Open San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595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162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FAE04C2-DEEF-4093-8D64-987E447EF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/>
        </p:blipFill>
        <p:spPr>
          <a:xfrm>
            <a:off x="927434" y="237744"/>
            <a:ext cx="629853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723C33E-B83C-4B08-A945-36036569D3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C3E59013-4240-4BCB-9D6D-0402FB62C003}" type="datetime1">
              <a:rPr lang="pt-BR" smtClean="0"/>
              <a:pPr>
                <a:spcAft>
                  <a:spcPts val="600"/>
                </a:spcAft>
              </a:pPr>
              <a:t>20/05/2020</a:t>
            </a:fld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1AD9A33A-6BC2-4DA8-A5A8-69E969BB0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rmAutofit/>
          </a:bodyPr>
          <a:lstStyle/>
          <a:p>
            <a:r>
              <a:rPr lang="en-US" dirty="0" err="1"/>
              <a:t>Complexo</a:t>
            </a:r>
            <a:r>
              <a:rPr lang="en-US" dirty="0"/>
              <a:t> de Golgi</a:t>
            </a:r>
          </a:p>
        </p:txBody>
      </p:sp>
      <p:sp>
        <p:nvSpPr>
          <p:cNvPr id="13" name="Espaço Reservado para Conteúdo 12">
            <a:extLst>
              <a:ext uri="{FF2B5EF4-FFF2-40B4-BE49-F238E27FC236}">
                <a16:creationId xmlns:a16="http://schemas.microsoft.com/office/drawing/2014/main" id="{24C48753-A911-4FD1-A4B9-FD87581CD0DE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t-BR" sz="1500" b="0" i="0">
                <a:effectLst/>
              </a:rPr>
              <a:t>Ocorrência: células eucariotas (animais e vegetais)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t-BR" sz="1500" b="0" i="0">
                <a:effectLst/>
              </a:rPr>
              <a:t>Grupo de cisternas achatadas, formadas por membrana lipoprotéica, empilhadas umas sobre as outras.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t-BR" sz="1500" b="1" i="0">
                <a:effectLst/>
              </a:rPr>
              <a:t>Obs.: O Complexo de Golgi recebe vesículas contendo proteínas produzidas no RER para serem modificadas, empacotadas em vesículas e utilizadas na própria célula ou exportadas.</a:t>
            </a:r>
            <a:endParaRPr lang="pt-BR" sz="1500" b="1"/>
          </a:p>
        </p:txBody>
      </p:sp>
    </p:spTree>
    <p:extLst>
      <p:ext uri="{BB962C8B-B14F-4D97-AF65-F5344CB8AC3E}">
        <p14:creationId xmlns:p14="http://schemas.microsoft.com/office/powerpoint/2010/main" val="1930734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F05AE84-E761-45FD-A63F-C1BB08EE8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/>
          <a:lstStyle/>
          <a:p>
            <a:r>
              <a:rPr lang="en-US" dirty="0" err="1"/>
              <a:t>Complexo</a:t>
            </a:r>
            <a:r>
              <a:rPr lang="en-US" dirty="0"/>
              <a:t> de Golgi</a:t>
            </a:r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6263B2D-63F7-4113-83DE-35AFE04316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04119" y="6121621"/>
            <a:ext cx="2893045" cy="365760"/>
          </a:xfrm>
        </p:spPr>
        <p:txBody>
          <a:bodyPr anchor="b">
            <a:normAutofit/>
          </a:bodyPr>
          <a:lstStyle/>
          <a:p>
            <a:pPr rtl="0">
              <a:spcAft>
                <a:spcPts val="600"/>
              </a:spcAft>
            </a:pPr>
            <a:fld id="{C3E59013-4240-4BCB-9D6D-0402FB62C003}" type="datetime1">
              <a:rPr lang="pt-BR" smtClean="0"/>
              <a:pPr rtl="0">
                <a:spcAft>
                  <a:spcPts val="600"/>
                </a:spcAft>
              </a:pPr>
              <a:t>20/05/2020</a:t>
            </a:fld>
            <a:endParaRPr lang="en-US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A855ACF8-1CE5-451D-BEFD-50F0C806C05C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1066800" y="2103438"/>
            <a:ext cx="4664075" cy="3736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Funções: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Empacotamento e transporte de substâncias.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Formação e liberação de vesículas repletas de substâncias que estavam armazenadas no interior das cavidades.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Formação de lisossomos primários (vesículas liberadas contendo enzimas digestivas).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Formação dos peroxissomos (vesículas que contém enzima catalase).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Formação da lamela média das células vegetais.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Formação do acrossomo dos </a:t>
            </a:r>
            <a:r>
              <a:rPr lang="pt-BR" b="0" i="0" dirty="0" err="1">
                <a:solidFill>
                  <a:srgbClr val="444444"/>
                </a:solidFill>
                <a:effectLst/>
                <a:latin typeface="Open Sans"/>
              </a:rPr>
              <a:t>espermatozóides</a:t>
            </a:r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.</a:t>
            </a:r>
            <a:endParaRPr lang="pt-BR" dirty="0"/>
          </a:p>
        </p:txBody>
      </p:sp>
      <p:pic>
        <p:nvPicPr>
          <p:cNvPr id="11" name="Imagem 10" descr="Uma imagem contendo espelho&#10;&#10;Descrição gerada automaticamente">
            <a:extLst>
              <a:ext uri="{FF2B5EF4-FFF2-40B4-BE49-F238E27FC236}">
                <a16:creationId xmlns:a16="http://schemas.microsoft.com/office/drawing/2014/main" id="{B76D13EC-4ADF-4DD2-9C3D-B394D4ED0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981400" y="2658597"/>
            <a:ext cx="4521767" cy="1202630"/>
          </a:xfrm>
          <a:prstGeom prst="rect">
            <a:avLst/>
          </a:prstGeom>
        </p:spPr>
      </p:pic>
      <p:pic>
        <p:nvPicPr>
          <p:cNvPr id="7" name="Imagem 6" descr="Uma imagem contendo desenho&#10;&#10;Descrição gerada automaticamente">
            <a:extLst>
              <a:ext uri="{FF2B5EF4-FFF2-40B4-BE49-F238E27FC236}">
                <a16:creationId xmlns:a16="http://schemas.microsoft.com/office/drawing/2014/main" id="{DC11D535-47E5-4835-9224-B1A8A36D74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957701" y="736379"/>
            <a:ext cx="4545467" cy="1677616"/>
          </a:xfrm>
          <a:prstGeom prst="rect">
            <a:avLst/>
          </a:prstGeom>
        </p:spPr>
      </p:pic>
      <p:pic>
        <p:nvPicPr>
          <p:cNvPr id="17" name="Imagem 16" descr="Uma imagem contendo móveis, tecido, cortina&#10;&#10;Descrição gerada automaticamente">
            <a:extLst>
              <a:ext uri="{FF2B5EF4-FFF2-40B4-BE49-F238E27FC236}">
                <a16:creationId xmlns:a16="http://schemas.microsoft.com/office/drawing/2014/main" id="{DDD9AE33-B425-4F13-987F-8CD91E6119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9198117" y="4105829"/>
            <a:ext cx="230505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196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F178F18-A430-4F82-9EB3-B584A41D2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704850"/>
            <a:ext cx="3161963" cy="580768"/>
          </a:xfrm>
        </p:spPr>
        <p:txBody>
          <a:bodyPr/>
          <a:lstStyle/>
          <a:p>
            <a:r>
              <a:rPr lang="en-US" dirty="0" err="1"/>
              <a:t>Lisossomo</a:t>
            </a:r>
            <a:r>
              <a:rPr lang="en-US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6246B67-1A90-46CF-870D-8C661083F3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685800" y="915455"/>
            <a:ext cx="6858000" cy="4722290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36A2F59-FB4B-41F6-A872-A23B74C16A30}"/>
              </a:ext>
            </a:extLst>
          </p:cNvPr>
          <p:cNvSpPr txBox="1"/>
          <p:nvPr/>
        </p:nvSpPr>
        <p:spPr>
          <a:xfrm>
            <a:off x="8458200" y="1594022"/>
            <a:ext cx="3161963" cy="434957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</a:pPr>
            <a:r>
              <a:rPr lang="pt-BR" sz="1300" b="0" i="0" kern="1200" dirty="0">
                <a:effectLst/>
                <a:latin typeface="+mn-lt"/>
                <a:ea typeface="+mn-ea"/>
                <a:cs typeface="+mn-cs"/>
              </a:rPr>
              <a:t>Ocorrência: células eucariotas (animais e vegetais)</a:t>
            </a:r>
          </a:p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</a:pPr>
            <a:r>
              <a:rPr lang="pt-BR" sz="1300" b="0" i="0" kern="1200" dirty="0">
                <a:effectLst/>
                <a:latin typeface="+mn-lt"/>
                <a:ea typeface="+mn-ea"/>
                <a:cs typeface="+mn-cs"/>
              </a:rPr>
              <a:t>São bolsas membranosas produzidas pelo complexo de Golgi que contêm enzimas digestivas.</a:t>
            </a:r>
          </a:p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</a:pPr>
            <a:r>
              <a:rPr lang="pt-BR" sz="1300" b="0" i="0" kern="1200" dirty="0">
                <a:effectLst/>
                <a:latin typeface="+mn-lt"/>
                <a:ea typeface="+mn-ea"/>
                <a:cs typeface="+mn-cs"/>
              </a:rPr>
              <a:t>Função: Digestão intracelular</a:t>
            </a:r>
          </a:p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</a:pPr>
            <a:r>
              <a:rPr lang="pt-BR" sz="1300" b="0" i="0" kern="1200" dirty="0">
                <a:effectLst/>
                <a:latin typeface="+mn-lt"/>
                <a:ea typeface="+mn-ea"/>
                <a:cs typeface="+mn-cs"/>
              </a:rPr>
              <a:t>Autofagia: É a digestão das próprias organelas citoplasmáticas</a:t>
            </a:r>
          </a:p>
          <a:p>
            <a:pPr marL="742950" lvl="1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300" b="0" i="0" kern="1200" dirty="0">
                <a:effectLst/>
                <a:latin typeface="+mn-lt"/>
                <a:ea typeface="+mn-ea"/>
                <a:cs typeface="+mn-cs"/>
              </a:rPr>
              <a:t>Renovação das organelas</a:t>
            </a:r>
          </a:p>
          <a:p>
            <a:pPr marL="742950" lvl="1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300" b="0" i="0" kern="1200" dirty="0">
                <a:effectLst/>
                <a:latin typeface="+mn-lt"/>
                <a:ea typeface="+mn-ea"/>
                <a:cs typeface="+mn-cs"/>
              </a:rPr>
              <a:t>Em caso de falta de alimento para a célula</a:t>
            </a:r>
          </a:p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</a:pPr>
            <a:r>
              <a:rPr lang="pt-BR" sz="1300" b="0" i="0" kern="1200" dirty="0" err="1">
                <a:effectLst/>
                <a:latin typeface="+mn-lt"/>
                <a:ea typeface="+mn-ea"/>
                <a:cs typeface="+mn-cs"/>
              </a:rPr>
              <a:t>Heterofagia</a:t>
            </a:r>
            <a:r>
              <a:rPr lang="pt-BR" sz="1300" b="0" i="0" kern="1200" dirty="0">
                <a:effectLst/>
                <a:latin typeface="+mn-lt"/>
                <a:ea typeface="+mn-ea"/>
                <a:cs typeface="+mn-cs"/>
              </a:rPr>
              <a:t>: É a digestão de substâncias que entram na célula</a:t>
            </a:r>
          </a:p>
          <a:p>
            <a:pPr marL="742950" lvl="1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</a:pPr>
            <a:r>
              <a:rPr lang="pt-BR" sz="1300" b="0" i="0" kern="1200" dirty="0">
                <a:effectLst/>
                <a:latin typeface="+mn-lt"/>
                <a:ea typeface="+mn-ea"/>
                <a:cs typeface="+mn-cs"/>
              </a:rPr>
              <a:t>Ocorre a digestão dos componentes úteis para a célula e </a:t>
            </a:r>
            <a:r>
              <a:rPr lang="pt-BR" sz="1300" b="0" i="0" kern="1200" dirty="0" err="1">
                <a:effectLst/>
                <a:latin typeface="+mn-lt"/>
                <a:ea typeface="+mn-ea"/>
                <a:cs typeface="+mn-cs"/>
              </a:rPr>
              <a:t>clasmocitose</a:t>
            </a:r>
            <a:r>
              <a:rPr lang="pt-BR" sz="1300" b="0" i="0" kern="1200" dirty="0">
                <a:effectLst/>
                <a:latin typeface="+mn-lt"/>
                <a:ea typeface="+mn-ea"/>
                <a:cs typeface="+mn-cs"/>
              </a:rPr>
              <a:t> (exocitose) dos resíduos.</a:t>
            </a:r>
            <a:endParaRPr lang="pt-BR" sz="13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6263B2D-63F7-4113-83DE-35AFE04316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C3E59013-4240-4BCB-9D6D-0402FB62C003}" type="datetime1">
              <a:rPr lang="pt-BR" smtClean="0"/>
              <a:pPr>
                <a:spcAft>
                  <a:spcPts val="600"/>
                </a:spcAft>
              </a:pPr>
              <a:t>20/05/2020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24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B7FA85B-F45F-41B9-8D48-ED2779B97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714781"/>
          </a:xfrm>
        </p:spPr>
        <p:txBody>
          <a:bodyPr anchor="b">
            <a:normAutofit/>
          </a:bodyPr>
          <a:lstStyle/>
          <a:p>
            <a:r>
              <a:rPr lang="en-US" dirty="0" err="1"/>
              <a:t>Lisossomo</a:t>
            </a:r>
            <a:endParaRPr lang="en-US" dirty="0"/>
          </a:p>
        </p:txBody>
      </p:sp>
      <p:pic>
        <p:nvPicPr>
          <p:cNvPr id="6" name="Imagem 5" descr="Uma imagem contendo desenho&#10;&#10;Descrição gerada automaticamente">
            <a:extLst>
              <a:ext uri="{FF2B5EF4-FFF2-40B4-BE49-F238E27FC236}">
                <a16:creationId xmlns:a16="http://schemas.microsoft.com/office/drawing/2014/main" id="{CCEBAC33-538A-4928-91EC-0B5319B0E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239328" y="609600"/>
            <a:ext cx="5750943" cy="5334000"/>
          </a:xfrm>
          <a:prstGeom prst="rect">
            <a:avLst/>
          </a:prstGeom>
          <a:noFill/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F34EC01-5A55-4638-9F90-B41BA344DA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1322173"/>
            <a:ext cx="3161963" cy="4621427"/>
          </a:xfrm>
        </p:spPr>
        <p:txBody>
          <a:bodyPr>
            <a:normAutofit/>
          </a:bodyPr>
          <a:lstStyle/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t-BR" sz="1400" b="0" i="0" dirty="0">
                <a:effectLst/>
              </a:rPr>
              <a:t>Autólise: É a autodestruição celular que ocorre devido ao rompimento da membrana lipoprotéica dos lisossomos com a liberação das enzimas digestivas.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t-BR" sz="1400" b="0" i="0" dirty="0">
                <a:effectLst/>
              </a:rPr>
              <a:t>Apoptose: morte celular programada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t-BR" sz="1400" b="0" i="0" dirty="0">
                <a:effectLst/>
              </a:rPr>
              <a:t>Desaparecimento da cauda do girino</a:t>
            </a:r>
          </a:p>
          <a:p>
            <a:pPr marL="742950" lvl="1" indent="-2857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t-BR" sz="1400" b="0" i="0" dirty="0">
                <a:effectLst/>
              </a:rPr>
              <a:t>Eliminação das membranas interdigitais do feto.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t-BR" sz="1400" b="0" i="0" dirty="0">
                <a:effectLst/>
              </a:rPr>
              <a:t>Silicose: morte celular devido a ação da sílica (SiO2) - Muito comum em trabalhadores de minas que apresentam problemas respiratórios ainda muito cedo devido a destruição dos alvéolos pulmonares.</a:t>
            </a:r>
            <a:br>
              <a:rPr lang="pt-BR" sz="1400" dirty="0"/>
            </a:br>
            <a:endParaRPr lang="en-US" sz="1400" dirty="0"/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6263B2D-63F7-4113-83DE-35AFE04316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C3E59013-4240-4BCB-9D6D-0402FB62C003}" type="datetime1">
              <a:rPr lang="pt-BR" smtClean="0"/>
              <a:pPr>
                <a:spcAft>
                  <a:spcPts val="600"/>
                </a:spcAft>
              </a:pPr>
              <a:t>20/05/2020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23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BBDCC75-57A9-4586-97C7-40E421A445EF}"/>
              </a:ext>
            </a:extLst>
          </p:cNvPr>
          <p:cNvSpPr txBox="1"/>
          <p:nvPr/>
        </p:nvSpPr>
        <p:spPr>
          <a:xfrm>
            <a:off x="8458200" y="607392"/>
            <a:ext cx="3161963" cy="714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pt-BR" sz="3200" dirty="0" err="1">
                <a:latin typeface="+mj-lt"/>
              </a:rPr>
              <a:t>Mitôcondrias</a:t>
            </a:r>
            <a:endParaRPr lang="pt-BR" sz="3200" dirty="0">
              <a:latin typeface="+mj-lt"/>
            </a:endParaRPr>
          </a:p>
        </p:txBody>
      </p:sp>
      <p:pic>
        <p:nvPicPr>
          <p:cNvPr id="6" name="Espaço Reservado para Conteúdo 5" descr="Desenho de frutas&#10;&#10;Descrição gerada automaticamente">
            <a:extLst>
              <a:ext uri="{FF2B5EF4-FFF2-40B4-BE49-F238E27FC236}">
                <a16:creationId xmlns:a16="http://schemas.microsoft.com/office/drawing/2014/main" id="{B030E7C6-0676-465A-B858-D89F26F962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5800" y="824865"/>
            <a:ext cx="6858000" cy="4903470"/>
          </a:xfrm>
          <a:noFill/>
        </p:spPr>
      </p:pic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00FBC15A-1262-4466-8A55-08C2CA47DF4B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8458200" y="1630017"/>
            <a:ext cx="3161963" cy="4313583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b="0" i="0" kern="1200" dirty="0">
                <a:effectLst/>
                <a:latin typeface="+mn-lt"/>
                <a:ea typeface="+mn-ea"/>
                <a:cs typeface="+mn-cs"/>
              </a:rPr>
              <a:t>Ocorrência: células eucariotas (animais e vegetais)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b="0" i="0" kern="1200" dirty="0">
                <a:effectLst/>
                <a:latin typeface="+mn-lt"/>
                <a:ea typeface="+mn-ea"/>
                <a:cs typeface="+mn-cs"/>
              </a:rPr>
              <a:t>Função das mitocôndrias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b="0" i="0" kern="1200" dirty="0">
                <a:effectLst/>
                <a:latin typeface="+mn-lt"/>
                <a:ea typeface="+mn-ea"/>
                <a:cs typeface="+mn-cs"/>
              </a:rPr>
              <a:t>Produzir energia para célula através do processo de respiração celular.</a:t>
            </a:r>
            <a:br>
              <a:rPr lang="pt-BR" kern="1200" dirty="0">
                <a:latin typeface="+mn-lt"/>
                <a:ea typeface="+mn-ea"/>
                <a:cs typeface="+mn-cs"/>
              </a:rPr>
            </a:br>
            <a:endParaRPr lang="pt-BR" kern="1200" dirty="0">
              <a:latin typeface="+mn-lt"/>
              <a:ea typeface="+mn-ea"/>
              <a:cs typeface="+mn-cs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kern="1200" dirty="0">
                <a:latin typeface="+mn-lt"/>
                <a:ea typeface="+mn-ea"/>
                <a:cs typeface="+mn-cs"/>
              </a:rPr>
              <a:t>Estrutura: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>
                <a:solidFill>
                  <a:srgbClr val="444444"/>
                </a:solidFill>
                <a:latin typeface="Open Sans"/>
              </a:rPr>
              <a:t>P</a:t>
            </a:r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ossuem Ribossomos, DNA e RNA próprios.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Novas mitocôndrias surgem exclusivamente por autoduplicação de mitocôndrias preexistentes.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Possuem sempre origem materna</a:t>
            </a:r>
            <a:endParaRPr lang="pt-BR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6263B2D-63F7-4113-83DE-35AFE04316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C3E59013-4240-4BCB-9D6D-0402FB62C003}" type="datetime1">
              <a:rPr lang="pt-BR" smtClean="0"/>
              <a:pPr>
                <a:spcAft>
                  <a:spcPts val="600"/>
                </a:spcAft>
              </a:pPr>
              <a:t>20/05/2020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58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Uma imagem contendo mesa, prato, água, laranja&#10;&#10;Descrição gerada automaticamente">
            <a:extLst>
              <a:ext uri="{FF2B5EF4-FFF2-40B4-BE49-F238E27FC236}">
                <a16:creationId xmlns:a16="http://schemas.microsoft.com/office/drawing/2014/main" id="{B55B8388-23E3-4C13-8EF1-11CCA3785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65668" y="237744"/>
            <a:ext cx="4422063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0F51032-8A4A-4225-8C10-404C354547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C3E59013-4240-4BCB-9D6D-0402FB62C003}" type="datetime1">
              <a:rPr lang="pt-BR" smtClean="0"/>
              <a:pPr>
                <a:spcAft>
                  <a:spcPts val="600"/>
                </a:spcAft>
              </a:pPr>
              <a:t>20/05/2020</a:t>
            </a:fld>
            <a:endParaRPr lang="en-US"/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456AA5FA-413F-487D-9B28-4724C4150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693955"/>
          </a:xfrm>
        </p:spPr>
        <p:txBody>
          <a:bodyPr/>
          <a:lstStyle/>
          <a:p>
            <a:r>
              <a:rPr lang="en-US" dirty="0" err="1"/>
              <a:t>Mitocôndrias</a:t>
            </a:r>
            <a:endParaRPr lang="en-US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3B42BBF-8D44-4470-BD07-E73DA54BFA63}"/>
              </a:ext>
            </a:extLst>
          </p:cNvPr>
          <p:cNvSpPr txBox="1"/>
          <p:nvPr/>
        </p:nvSpPr>
        <p:spPr>
          <a:xfrm>
            <a:off x="8477250" y="1606378"/>
            <a:ext cx="3144774" cy="4648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indent="-1714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</a:pPr>
            <a:r>
              <a:rPr lang="pt-BR" sz="1400" b="0" i="0" kern="1200" dirty="0">
                <a:effectLst/>
                <a:latin typeface="+mn-lt"/>
                <a:ea typeface="+mn-ea"/>
                <a:cs typeface="+mn-cs"/>
              </a:rPr>
              <a:t>Teoria </a:t>
            </a:r>
            <a:r>
              <a:rPr lang="pt-BR" sz="1400" b="0" i="0" kern="1200" dirty="0" err="1">
                <a:effectLst/>
                <a:latin typeface="+mn-lt"/>
                <a:ea typeface="+mn-ea"/>
                <a:cs typeface="+mn-cs"/>
              </a:rPr>
              <a:t>Endossimbiótica</a:t>
            </a:r>
            <a:r>
              <a:rPr lang="pt-BR" sz="1400" b="0" i="0" kern="1200" dirty="0"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pPr marL="628650" lvl="1" indent="-1714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b="0" i="0" kern="1200" dirty="0">
                <a:effectLst/>
                <a:latin typeface="+mn-lt"/>
                <a:ea typeface="+mn-ea"/>
                <a:cs typeface="+mn-cs"/>
              </a:rPr>
              <a:t>Propõe que a mitocôndria surgiu a partir de uma associação mutualística entre bactérias aeróbias ancestrais e células eucariotas </a:t>
            </a:r>
            <a:r>
              <a:rPr lang="pt-BR" sz="1400" b="0" i="0" kern="1200" dirty="0" err="1">
                <a:effectLst/>
                <a:latin typeface="+mn-lt"/>
                <a:ea typeface="+mn-ea"/>
                <a:cs typeface="+mn-cs"/>
              </a:rPr>
              <a:t>anaerobias</a:t>
            </a:r>
            <a:r>
              <a:rPr lang="pt-BR" sz="1400" b="0" i="0" kern="1200" dirty="0">
                <a:effectLst/>
                <a:latin typeface="+mn-lt"/>
                <a:ea typeface="+mn-ea"/>
                <a:cs typeface="+mn-cs"/>
              </a:rPr>
              <a:t> primitivas.</a:t>
            </a:r>
          </a:p>
          <a:p>
            <a:pPr marL="171450" indent="-1714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</a:pPr>
            <a:r>
              <a:rPr lang="pt-BR" sz="1400" b="0" i="0" kern="1200" dirty="0">
                <a:effectLst/>
                <a:latin typeface="+mn-lt"/>
                <a:ea typeface="+mn-ea"/>
                <a:cs typeface="+mn-cs"/>
              </a:rPr>
              <a:t>Evidências da Teoria:</a:t>
            </a:r>
          </a:p>
          <a:p>
            <a:pPr marL="628650" lvl="1" indent="-1714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</a:pPr>
            <a:r>
              <a:rPr lang="pt-BR" sz="1400" b="0" i="0" kern="1200" dirty="0">
                <a:effectLst/>
                <a:latin typeface="+mn-lt"/>
                <a:ea typeface="+mn-ea"/>
                <a:cs typeface="+mn-cs"/>
              </a:rPr>
              <a:t>Ribossomos presentes em mitocôndrias similares aos de bactérias.</a:t>
            </a:r>
          </a:p>
          <a:p>
            <a:pPr marL="628650" lvl="1" indent="-1714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</a:pPr>
            <a:r>
              <a:rPr lang="pt-BR" sz="1400" b="0" i="0" kern="1200" dirty="0">
                <a:effectLst/>
                <a:latin typeface="+mn-lt"/>
                <a:ea typeface="+mn-ea"/>
                <a:cs typeface="+mn-cs"/>
              </a:rPr>
              <a:t>Possuem capacidade de autoduplicação.</a:t>
            </a:r>
          </a:p>
          <a:p>
            <a:pPr marL="628650" lvl="1" indent="-1714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</a:pPr>
            <a:r>
              <a:rPr lang="pt-BR" sz="1400" b="0" i="0" kern="1200" dirty="0">
                <a:effectLst/>
                <a:latin typeface="+mn-lt"/>
                <a:ea typeface="+mn-ea"/>
                <a:cs typeface="+mn-cs"/>
              </a:rPr>
              <a:t>DNA circular mitocondrial semelhante aos plasmídeos bacterianos.</a:t>
            </a:r>
          </a:p>
          <a:p>
            <a:pPr marL="628650" lvl="1" indent="-1714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</a:pPr>
            <a:r>
              <a:rPr lang="pt-BR" sz="1400" b="0" i="0" kern="1200" dirty="0">
                <a:effectLst/>
                <a:latin typeface="+mn-lt"/>
                <a:ea typeface="+mn-ea"/>
                <a:cs typeface="+mn-cs"/>
              </a:rPr>
              <a:t>Mitocôndrias possuem duas membranas.</a:t>
            </a:r>
            <a:endParaRPr lang="pt-BR" sz="14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87CCC24-63D2-40C1-A92A-C0A329D1872C}"/>
              </a:ext>
            </a:extLst>
          </p:cNvPr>
          <p:cNvSpPr txBox="1"/>
          <p:nvPr/>
        </p:nvSpPr>
        <p:spPr>
          <a:xfrm>
            <a:off x="3506200" y="6420201"/>
            <a:ext cx="278153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pt-BR" sz="700">
                <a:solidFill>
                  <a:srgbClr val="FFFFFF"/>
                </a:solidFill>
                <a:hlinkClick r:id="rId3" tooltip="https://pt.m.wikibooks.org/wiki/Introdu%C3%A7%C3%A3o_%C3%A0_Biologia/C%C3%A9lula/C%C3%A9lula_Procarionte_e_C%C3%A9lula_Eucariont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pt-BR" sz="700">
                <a:solidFill>
                  <a:srgbClr val="FFFFFF"/>
                </a:solidFill>
              </a:rPr>
              <a:t> de Autor Desconhecido está licenciado em </a:t>
            </a:r>
            <a:r>
              <a:rPr lang="pt-BR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pt-B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087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7D314B6-4CA1-44DB-91C1-E5EF5111A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en-US" dirty="0" err="1"/>
              <a:t>Plastos</a:t>
            </a:r>
            <a:br>
              <a:rPr lang="en-US" dirty="0"/>
            </a:br>
            <a:r>
              <a:rPr lang="en-US" dirty="0"/>
              <a:t> </a:t>
            </a:r>
            <a:r>
              <a:rPr lang="pt-BR" dirty="0"/>
              <a:t>Ocorrência: células eucariotas (vegetais)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C175962-0763-453E-925D-2C5A2443E2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>
            <a:normAutofit fontScale="92500" lnSpcReduction="20000"/>
          </a:bodyPr>
          <a:lstStyle/>
          <a:p>
            <a:r>
              <a:rPr lang="pt-BR" sz="2000" b="0" dirty="0" err="1"/>
              <a:t>Leucoplastos</a:t>
            </a:r>
            <a:r>
              <a:rPr lang="pt-BR" sz="2000" b="0" dirty="0"/>
              <a:t> – incolores, sem pigmento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000" b="0" dirty="0"/>
              <a:t>Armazenamento</a:t>
            </a:r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25C8786-9D90-49FF-B796-0F6C09302E3B}"/>
              </a:ext>
            </a:extLst>
          </p:cNvPr>
          <p:cNvSpPr txBox="1"/>
          <p:nvPr/>
        </p:nvSpPr>
        <p:spPr>
          <a:xfrm>
            <a:off x="1069848" y="2792472"/>
            <a:ext cx="4663440" cy="3163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pt-BR" sz="1700" dirty="0" err="1"/>
              <a:t>Proteoplastos</a:t>
            </a:r>
            <a:endParaRPr lang="pt-BR" sz="1700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pt-BR" sz="1700" dirty="0" err="1"/>
              <a:t>Amiloplastos</a:t>
            </a:r>
            <a:endParaRPr lang="pt-BR" sz="1700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pt-BR" sz="1700" dirty="0" err="1"/>
              <a:t>Oleoplastos</a:t>
            </a:r>
            <a:endParaRPr lang="pt-BR" sz="1700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401D97C0-D742-458E-A074-A0F8E9E777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>
            <a:normAutofit fontScale="92500" lnSpcReduction="20000"/>
          </a:bodyPr>
          <a:lstStyle/>
          <a:p>
            <a:r>
              <a:rPr lang="pt-BR" sz="2000" b="0" dirty="0" err="1"/>
              <a:t>Cromoplastos</a:t>
            </a:r>
            <a:r>
              <a:rPr lang="pt-BR" sz="2000" b="0" dirty="0"/>
              <a:t> – Coloridos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000" b="0" dirty="0"/>
              <a:t>Fotossíntese</a:t>
            </a:r>
            <a:endParaRPr lang="en-US" dirty="0"/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90F57957-6E6A-4381-BB93-C09D024B1B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/>
          <a:p>
            <a:r>
              <a:rPr lang="en-US" dirty="0" err="1"/>
              <a:t>Xantoplastos</a:t>
            </a:r>
            <a:endParaRPr lang="en-US" dirty="0"/>
          </a:p>
          <a:p>
            <a:r>
              <a:rPr lang="en-US" dirty="0" err="1"/>
              <a:t>Eritroplastos</a:t>
            </a:r>
            <a:endParaRPr lang="en-US" dirty="0"/>
          </a:p>
          <a:p>
            <a:r>
              <a:rPr lang="en-US" dirty="0" err="1"/>
              <a:t>Cloroplastos</a:t>
            </a:r>
            <a:endParaRPr lang="en-US" dirty="0"/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AD7DF4B-04C4-41E3-9A7A-E3D7A739C4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6794" y="6035040"/>
            <a:ext cx="2893045" cy="36576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C3E59013-4240-4BCB-9D6D-0402FB62C003}" type="datetime1">
              <a:rPr lang="pt-BR" smtClean="0"/>
              <a:pPr>
                <a:spcAft>
                  <a:spcPts val="600"/>
                </a:spcAft>
              </a:pPr>
              <a:t>20/05/2020</a:t>
            </a:fld>
            <a:endParaRPr lang="en-US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505163E-A786-4C42-A115-67DBDA61B1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721089" y="3367432"/>
            <a:ext cx="2857500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52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59BEA3B-701D-4A40-B8FC-1F42DCBEC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863062"/>
          </a:xfrm>
        </p:spPr>
        <p:txBody>
          <a:bodyPr/>
          <a:lstStyle/>
          <a:p>
            <a:r>
              <a:rPr lang="en-US" dirty="0" err="1"/>
              <a:t>Cloroplastos</a:t>
            </a:r>
            <a:endParaRPr lang="en-US" dirty="0"/>
          </a:p>
        </p:txBody>
      </p:sp>
      <p:pic>
        <p:nvPicPr>
          <p:cNvPr id="6" name="Imagem 5" descr="Uma imagem contendo comida, frutas&#10;&#10;Descrição gerada automaticamente">
            <a:extLst>
              <a:ext uri="{FF2B5EF4-FFF2-40B4-BE49-F238E27FC236}">
                <a16:creationId xmlns:a16="http://schemas.microsoft.com/office/drawing/2014/main" id="{02D0D6AA-1784-453C-8AD3-D1FD4984A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5800" y="1086134"/>
            <a:ext cx="6858000" cy="4380931"/>
          </a:xfrm>
          <a:prstGeom prst="rect">
            <a:avLst/>
          </a:prstGeom>
          <a:noFill/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6F0D13B-A690-41EB-8615-EB5E14E3A362}"/>
              </a:ext>
            </a:extLst>
          </p:cNvPr>
          <p:cNvSpPr txBox="1"/>
          <p:nvPr/>
        </p:nvSpPr>
        <p:spPr>
          <a:xfrm>
            <a:off x="8458200" y="1828800"/>
            <a:ext cx="3161963" cy="4114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</a:pPr>
            <a:r>
              <a:rPr lang="pt-BR" sz="1700" b="0" i="0" kern="1200" dirty="0">
                <a:effectLst/>
                <a:latin typeface="+mn-lt"/>
                <a:ea typeface="+mn-ea"/>
                <a:cs typeface="+mn-cs"/>
              </a:rPr>
              <a:t>Estrutura de um cloroplasto</a:t>
            </a:r>
          </a:p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</a:pPr>
            <a:r>
              <a:rPr lang="pt-BR" sz="1700" b="0" i="0" kern="1200" dirty="0">
                <a:effectLst/>
                <a:latin typeface="+mn-lt"/>
                <a:ea typeface="+mn-ea"/>
                <a:cs typeface="+mn-cs"/>
              </a:rPr>
              <a:t>Assim como as mitocôndrias, os cloroplastos apresentam ribossomos, RNA e DNA próprios.</a:t>
            </a:r>
          </a:p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</a:pPr>
            <a:r>
              <a:rPr lang="pt-BR" sz="1700" b="0" i="0" kern="1200" dirty="0">
                <a:effectLst/>
                <a:latin typeface="+mn-lt"/>
                <a:ea typeface="+mn-ea"/>
                <a:cs typeface="+mn-cs"/>
              </a:rPr>
              <a:t>Possuem capacidade de autoduplicação.</a:t>
            </a:r>
          </a:p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v"/>
            </a:pPr>
            <a:r>
              <a:rPr lang="pt-BR" sz="1700" b="0" i="0" kern="1200" dirty="0">
                <a:effectLst/>
                <a:latin typeface="+mn-lt"/>
                <a:ea typeface="+mn-ea"/>
                <a:cs typeface="+mn-cs"/>
              </a:rPr>
              <a:t>Estroma: Ocorre a fase enzimática da fotossíntese</a:t>
            </a:r>
          </a:p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v"/>
            </a:pPr>
            <a:r>
              <a:rPr lang="pt-BR" sz="1700" b="0" i="0" kern="1200" dirty="0" err="1">
                <a:effectLst/>
                <a:latin typeface="+mn-lt"/>
                <a:ea typeface="+mn-ea"/>
                <a:cs typeface="+mn-cs"/>
              </a:rPr>
              <a:t>Tilacóide</a:t>
            </a:r>
            <a:r>
              <a:rPr lang="pt-BR" sz="1700" b="0" i="0" kern="1200" dirty="0">
                <a:effectLst/>
                <a:latin typeface="+mn-lt"/>
                <a:ea typeface="+mn-ea"/>
                <a:cs typeface="+mn-cs"/>
              </a:rPr>
              <a:t>: Ocorre a fase fotoquímica da fotossíntese.</a:t>
            </a:r>
            <a:endParaRPr lang="pt-BR" sz="17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AD7DF4B-04C4-41E3-9A7A-E3D7A739C4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C3E59013-4240-4BCB-9D6D-0402FB62C003}" type="datetime1">
              <a:rPr lang="pt-BR" smtClean="0"/>
              <a:pPr>
                <a:spcAft>
                  <a:spcPts val="600"/>
                </a:spcAft>
              </a:pPr>
              <a:t>20/05/2020</a:t>
            </a:fld>
            <a:endParaRPr lang="en-US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65CDE13-465C-43DB-AB3F-090C4683C4FA}"/>
              </a:ext>
            </a:extLst>
          </p:cNvPr>
          <p:cNvSpPr txBox="1"/>
          <p:nvPr/>
        </p:nvSpPr>
        <p:spPr>
          <a:xfrm>
            <a:off x="4600367" y="5267010"/>
            <a:ext cx="294343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pt-BR" sz="700">
                <a:solidFill>
                  <a:srgbClr val="FFFFFF"/>
                </a:solidFill>
                <a:hlinkClick r:id="rId3" tooltip="https://cajalesygalileos.wordpress.com/2012/10/13/fotosintesis-cloroplastos-scitable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pt-BR" sz="700">
                <a:solidFill>
                  <a:srgbClr val="FFFFFF"/>
                </a:solidFill>
              </a:rPr>
              <a:t> de Autor Desconhecido está licenciado em </a:t>
            </a:r>
            <a:r>
              <a:rPr lang="pt-BR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pt-B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2780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9F580438-A719-4DD7-A775-4B2E894F7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833782"/>
          </a:xfrm>
        </p:spPr>
        <p:txBody>
          <a:bodyPr/>
          <a:lstStyle/>
          <a:p>
            <a:r>
              <a:rPr lang="en-US" dirty="0" err="1"/>
              <a:t>Centríolos</a:t>
            </a:r>
            <a:r>
              <a:rPr lang="en-US" dirty="0"/>
              <a:t> </a:t>
            </a:r>
          </a:p>
        </p:txBody>
      </p:sp>
      <p:pic>
        <p:nvPicPr>
          <p:cNvPr id="16" name="Imagem 15" descr="Uma imagem contendo equipamento, atletismo&#10;&#10;Descrição gerada automaticamente">
            <a:extLst>
              <a:ext uri="{FF2B5EF4-FFF2-40B4-BE49-F238E27FC236}">
                <a16:creationId xmlns:a16="http://schemas.microsoft.com/office/drawing/2014/main" id="{B7CC734E-43C7-42B7-89CB-B1A0CA114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5334000" cy="5334000"/>
          </a:xfrm>
          <a:prstGeom prst="rect">
            <a:avLst/>
          </a:prstGeom>
          <a:noFill/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222B9AB-6105-49A8-AEC3-BB07FC28CA66}"/>
              </a:ext>
            </a:extLst>
          </p:cNvPr>
          <p:cNvSpPr txBox="1"/>
          <p:nvPr/>
        </p:nvSpPr>
        <p:spPr>
          <a:xfrm>
            <a:off x="8458200" y="1649896"/>
            <a:ext cx="3161963" cy="4293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</a:pPr>
            <a:r>
              <a:rPr lang="pt-BR" sz="1400" b="0" i="0" dirty="0">
                <a:solidFill>
                  <a:srgbClr val="444444"/>
                </a:solidFill>
                <a:effectLst/>
                <a:latin typeface="Open Sans"/>
              </a:rPr>
              <a:t>Ocorrência: células eucariotas (Animais e alguns vegetais)</a:t>
            </a:r>
          </a:p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b="0" i="0" dirty="0">
                <a:solidFill>
                  <a:srgbClr val="444444"/>
                </a:solidFill>
                <a:effectLst/>
                <a:latin typeface="Open Sans"/>
              </a:rPr>
              <a:t>Cada célula possui 1 par de centríolos, dispostos perpendicularmente.</a:t>
            </a:r>
          </a:p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</a:pPr>
            <a:r>
              <a:rPr lang="pt-BR" sz="1400" b="0" i="0" dirty="0">
                <a:solidFill>
                  <a:srgbClr val="444444"/>
                </a:solidFill>
                <a:effectLst/>
                <a:latin typeface="Open Sans"/>
              </a:rPr>
              <a:t>Constituição: microtúbulos </a:t>
            </a:r>
            <a:r>
              <a:rPr lang="pt-BR" sz="1400" b="0" i="0" dirty="0" err="1">
                <a:solidFill>
                  <a:srgbClr val="444444"/>
                </a:solidFill>
                <a:effectLst/>
                <a:latin typeface="Open Sans"/>
              </a:rPr>
              <a:t>protéicos</a:t>
            </a:r>
            <a:r>
              <a:rPr lang="pt-BR" sz="1400" b="0" i="0" dirty="0">
                <a:solidFill>
                  <a:srgbClr val="444444"/>
                </a:solidFill>
                <a:effectLst/>
                <a:latin typeface="Open Sans"/>
              </a:rPr>
              <a:t> sem membrana lipoprotéica</a:t>
            </a:r>
          </a:p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b="0" i="0" dirty="0">
                <a:solidFill>
                  <a:srgbClr val="444444"/>
                </a:solidFill>
                <a:effectLst/>
                <a:latin typeface="Open Sans"/>
              </a:rPr>
              <a:t>9 Trincas de Microtúbulos (unidas por proteínas adesivas)</a:t>
            </a:r>
          </a:p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</a:pPr>
            <a:r>
              <a:rPr lang="pt-BR" sz="1400" b="0" i="0" dirty="0">
                <a:solidFill>
                  <a:srgbClr val="444444"/>
                </a:solidFill>
                <a:effectLst/>
                <a:latin typeface="Open Sans"/>
              </a:rPr>
              <a:t>Funções</a:t>
            </a:r>
          </a:p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b="0" i="0" dirty="0">
                <a:solidFill>
                  <a:srgbClr val="444444"/>
                </a:solidFill>
                <a:effectLst/>
                <a:latin typeface="Open Sans"/>
              </a:rPr>
              <a:t>Formam cílios e flagelos.</a:t>
            </a:r>
          </a:p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b="0" i="0" dirty="0">
                <a:solidFill>
                  <a:srgbClr val="444444"/>
                </a:solidFill>
                <a:effectLst/>
                <a:latin typeface="Open Sans"/>
              </a:rPr>
              <a:t>Participam da divisão celular: fixam as fibras do fuso.</a:t>
            </a:r>
          </a:p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b="0" i="0" dirty="0">
                <a:solidFill>
                  <a:srgbClr val="444444"/>
                </a:solidFill>
                <a:effectLst/>
                <a:latin typeface="Open Sans"/>
              </a:rPr>
              <a:t>Capacidade de autoduplicação</a:t>
            </a:r>
            <a:endParaRPr lang="pt-BR" sz="14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B5C4AADB-3704-4825-AF34-213BF6F958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366173" y="3429000"/>
            <a:ext cx="3459653" cy="312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349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A94094E-92A9-4768-9866-9869BBD6C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974273"/>
          </a:xfrm>
        </p:spPr>
        <p:txBody>
          <a:bodyPr/>
          <a:lstStyle/>
          <a:p>
            <a:r>
              <a:rPr lang="en-US" dirty="0" err="1"/>
              <a:t>Vacúolo</a:t>
            </a:r>
            <a:endParaRPr lang="en-US" dirty="0"/>
          </a:p>
        </p:txBody>
      </p:sp>
      <p:pic>
        <p:nvPicPr>
          <p:cNvPr id="6" name="Imagem 5" descr="Uma imagem contendo espelho&#10;&#10;Descrição gerada automaticamente">
            <a:extLst>
              <a:ext uri="{FF2B5EF4-FFF2-40B4-BE49-F238E27FC236}">
                <a16:creationId xmlns:a16="http://schemas.microsoft.com/office/drawing/2014/main" id="{5DCC5A6E-0589-4DC4-BCEE-27776DEF9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5800" y="1433512"/>
            <a:ext cx="6858000" cy="3686175"/>
          </a:xfrm>
          <a:prstGeom prst="rect">
            <a:avLst/>
          </a:prstGeom>
          <a:noFill/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05FEC9D-7C8C-4FCF-9F25-A514BAF5F9FD}"/>
              </a:ext>
            </a:extLst>
          </p:cNvPr>
          <p:cNvSpPr txBox="1"/>
          <p:nvPr/>
        </p:nvSpPr>
        <p:spPr>
          <a:xfrm>
            <a:off x="8458200" y="1940011"/>
            <a:ext cx="3161963" cy="4003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</a:pPr>
            <a:r>
              <a:rPr lang="pt-BR" sz="1400" b="0" i="0" kern="1200" dirty="0">
                <a:effectLst/>
                <a:latin typeface="+mn-lt"/>
                <a:ea typeface="+mn-ea"/>
                <a:cs typeface="+mn-cs"/>
              </a:rPr>
              <a:t>Ocorrência: células eucariotas</a:t>
            </a:r>
          </a:p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pt-BR" sz="1400" b="0" i="0" kern="1200" dirty="0">
                <a:effectLst/>
                <a:latin typeface="+mn-lt"/>
                <a:ea typeface="+mn-ea"/>
                <a:cs typeface="+mn-cs"/>
              </a:rPr>
              <a:t>Tipos de vacúolos</a:t>
            </a:r>
          </a:p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§"/>
            </a:pPr>
            <a:r>
              <a:rPr lang="pt-BR" sz="1400" b="0" i="0" kern="1200" dirty="0">
                <a:effectLst/>
                <a:latin typeface="+mn-lt"/>
                <a:ea typeface="+mn-ea"/>
                <a:cs typeface="+mn-cs"/>
              </a:rPr>
              <a:t>Vacúolo de armazenamento (Células Vegetais)  - Armazenamento de substâncias e regulação osmótica da célula.</a:t>
            </a:r>
          </a:p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b="0" i="0" kern="1200" dirty="0">
                <a:effectLst/>
                <a:latin typeface="+mn-lt"/>
                <a:ea typeface="+mn-ea"/>
                <a:cs typeface="+mn-cs"/>
              </a:rPr>
              <a:t>Vacúolo digestivo (lisossomo secundário) - Digestão dos nutrientes presentes na vesícula (Fagossomo ou </a:t>
            </a:r>
            <a:r>
              <a:rPr lang="pt-BR" sz="1400" b="0" i="0" kern="1200" dirty="0" err="1">
                <a:effectLst/>
                <a:latin typeface="+mn-lt"/>
                <a:ea typeface="+mn-ea"/>
                <a:cs typeface="+mn-cs"/>
              </a:rPr>
              <a:t>Pinossomo</a:t>
            </a:r>
            <a:r>
              <a:rPr lang="pt-BR" sz="1400" b="0" i="0" kern="1200" dirty="0"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b="0" i="0" kern="1200" dirty="0">
                <a:effectLst/>
                <a:latin typeface="+mn-lt"/>
                <a:ea typeface="+mn-ea"/>
                <a:cs typeface="+mn-cs"/>
              </a:rPr>
              <a:t>Vacúolo contrátil ou pulsátil - Presente em algas e protozoários dulcícolas (água doce)</a:t>
            </a:r>
            <a:endParaRPr lang="pt-BR" sz="14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AD7DF4B-04C4-41E3-9A7A-E3D7A739C4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C3E59013-4240-4BCB-9D6D-0402FB62C003}" type="datetime1">
              <a:rPr lang="pt-BR" smtClean="0"/>
              <a:pPr>
                <a:spcAft>
                  <a:spcPts val="600"/>
                </a:spcAft>
              </a:pPr>
              <a:t>20/05/2020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141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E864458-6509-4D43-A0E7-0CF0B009B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/>
          <a:lstStyle/>
          <a:p>
            <a:r>
              <a:rPr lang="en-US" dirty="0" err="1"/>
              <a:t>Peroxissomos</a:t>
            </a:r>
            <a:endParaRPr lang="en-US" dirty="0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8E9093F8-BA1B-4023-8BDD-C95F35877B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47088" y="1380744"/>
            <a:ext cx="4535424" cy="3791712"/>
          </a:xfr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7C1E15B-C070-4983-9B04-4023E1E02F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Ocorrência: células eucariotas (vegetais e animais)</a:t>
            </a:r>
          </a:p>
          <a:p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São organelas esféricas minúsculas produzidas pelo complexo de Golgi.</a:t>
            </a:r>
          </a:p>
          <a:p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Possui enzimas que degradam ácidos graxos, aminoácidos, água oxigenada, etc.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A atividade celular (metabolismo) produz água oxigenada ou peróxido de hidrogênio que é capaz de danificar estruturas celulares.</a:t>
            </a:r>
          </a:p>
          <a:p>
            <a:r>
              <a:rPr lang="pt-BR" b="0" i="0" dirty="0">
                <a:solidFill>
                  <a:srgbClr val="444444"/>
                </a:solidFill>
                <a:effectLst/>
                <a:latin typeface="Open Sans"/>
              </a:rPr>
              <a:t>Assim os peroxissomos, por possuírem a enzima catalase, decompõem a água oxigenada em oxigênio e água, inativando-a.</a:t>
            </a:r>
            <a:endParaRPr lang="en-US" dirty="0"/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577BB19-FBB3-4735-B4F8-34F0739432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anchor="b">
            <a:normAutofit/>
          </a:bodyPr>
          <a:lstStyle/>
          <a:p>
            <a:pPr rtl="0">
              <a:spcAft>
                <a:spcPts val="600"/>
              </a:spcAft>
            </a:pPr>
            <a:fld id="{C3E59013-4240-4BCB-9D6D-0402FB62C003}" type="datetime1">
              <a:rPr lang="pt-BR" smtClean="0"/>
              <a:pPr rtl="0">
                <a:spcAft>
                  <a:spcPts val="600"/>
                </a:spcAft>
              </a:pPr>
              <a:t>20/05/2020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209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38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E462D"/>
      </a:accent1>
      <a:accent2>
        <a:srgbClr val="595A85"/>
      </a:accent2>
      <a:accent3>
        <a:srgbClr val="8D6F5B"/>
      </a:accent3>
      <a:accent4>
        <a:srgbClr val="FABD2F"/>
      </a:accent4>
      <a:accent5>
        <a:srgbClr val="AF8073"/>
      </a:accent5>
      <a:accent6>
        <a:srgbClr val="787880"/>
      </a:accent6>
      <a:hlink>
        <a:srgbClr val="CC8D00"/>
      </a:hlink>
      <a:folHlink>
        <a:srgbClr val="82829E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617_TF56410444" id="{35CCA0FA-4D6E-4DE9-BB56-D00F3F9DC0E1}" vid="{C1FD0161-C62D-4F6E-BF43-DCD4DD87A785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1251</Words>
  <Application>Microsoft Office PowerPoint</Application>
  <PresentationFormat>Widescreen</PresentationFormat>
  <Paragraphs>174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32" baseType="lpstr">
      <vt:lpstr>Arial</vt:lpstr>
      <vt:lpstr>Arial</vt:lpstr>
      <vt:lpstr>Avenir Next LT Pro</vt:lpstr>
      <vt:lpstr>Avenir Next LT Pro Light</vt:lpstr>
      <vt:lpstr>Calibri</vt:lpstr>
      <vt:lpstr>Garamond</vt:lpstr>
      <vt:lpstr>Open Sans</vt:lpstr>
      <vt:lpstr>Perpetua</vt:lpstr>
      <vt:lpstr>Roboto-Regular</vt:lpstr>
      <vt:lpstr>Wingdings</vt:lpstr>
      <vt:lpstr>SavonVTI</vt:lpstr>
      <vt:lpstr>Organelas celulares</vt:lpstr>
      <vt:lpstr>Citologia </vt:lpstr>
      <vt:lpstr>Tipos de células</vt:lpstr>
      <vt:lpstr>Organelas Celulares </vt:lpstr>
      <vt:lpstr>Membrana plasmática *</vt:lpstr>
      <vt:lpstr>Parede celular *</vt:lpstr>
      <vt:lpstr>Citoplasma</vt:lpstr>
      <vt:lpstr>Núcleo </vt:lpstr>
      <vt:lpstr>Ribossomo</vt:lpstr>
      <vt:lpstr>Retículo endoplasmático </vt:lpstr>
      <vt:lpstr>Complexo de Golgi</vt:lpstr>
      <vt:lpstr>Complexo de Golgi</vt:lpstr>
      <vt:lpstr>Lisossomo </vt:lpstr>
      <vt:lpstr>Lisossomo</vt:lpstr>
      <vt:lpstr>Apresentação do PowerPoint</vt:lpstr>
      <vt:lpstr>Mitocôndrias</vt:lpstr>
      <vt:lpstr>Plastos  Ocorrência: células eucariotas (vegetais)</vt:lpstr>
      <vt:lpstr>Cloroplastos</vt:lpstr>
      <vt:lpstr>Centríolos </vt:lpstr>
      <vt:lpstr>Vacúolo</vt:lpstr>
      <vt:lpstr>Peroxissomos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2020-05-20T19:16:39Z</dcterms:created>
  <dcterms:modified xsi:type="dcterms:W3CDTF">2020-05-20T19:27:16Z</dcterms:modified>
</cp:coreProperties>
</file>