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7" r:id="rId4"/>
    <p:sldId id="258" r:id="rId5"/>
    <p:sldId id="259" r:id="rId6"/>
    <p:sldId id="260" r:id="rId7"/>
    <p:sldId id="261" r:id="rId8"/>
    <p:sldId id="274" r:id="rId9"/>
    <p:sldId id="301" r:id="rId10"/>
    <p:sldId id="308" r:id="rId11"/>
    <p:sldId id="264" r:id="rId12"/>
    <p:sldId id="265" r:id="rId13"/>
    <p:sldId id="268" r:id="rId14"/>
    <p:sldId id="266" r:id="rId15"/>
    <p:sldId id="267" r:id="rId16"/>
    <p:sldId id="269" r:id="rId17"/>
    <p:sldId id="270" r:id="rId18"/>
    <p:sldId id="271" r:id="rId19"/>
    <p:sldId id="272" r:id="rId20"/>
    <p:sldId id="273" r:id="rId21"/>
    <p:sldId id="302" r:id="rId22"/>
    <p:sldId id="275" r:id="rId23"/>
    <p:sldId id="276" r:id="rId24"/>
    <p:sldId id="278" r:id="rId25"/>
    <p:sldId id="279" r:id="rId26"/>
    <p:sldId id="280" r:id="rId27"/>
    <p:sldId id="281" r:id="rId28"/>
    <p:sldId id="303" r:id="rId29"/>
    <p:sldId id="309" r:id="rId30"/>
    <p:sldId id="304" r:id="rId31"/>
    <p:sldId id="310" r:id="rId32"/>
    <p:sldId id="311" r:id="rId33"/>
    <p:sldId id="305" r:id="rId34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00FF"/>
    <a:srgbClr val="FF0066"/>
    <a:srgbClr val="009900"/>
    <a:srgbClr val="008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21" autoAdjust="0"/>
    <p:restoredTop sz="94660"/>
  </p:normalViewPr>
  <p:slideViewPr>
    <p:cSldViewPr>
      <p:cViewPr varScale="1">
        <p:scale>
          <a:sx n="68" d="100"/>
          <a:sy n="68" d="100"/>
        </p:scale>
        <p:origin x="-14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E031D5-7554-464F-BB99-D9EF6619061B}" type="datetimeFigureOut">
              <a:rPr lang="pt-BR"/>
              <a:pPr>
                <a:defRPr/>
              </a:pPr>
              <a:t>05/04/2013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E08BCE-DACF-4E1A-AC6F-44A255EBACAE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44E4C9-1C38-42D1-9CDC-73D68B3C386A}" type="datetimeFigureOut">
              <a:rPr lang="pt-BR"/>
              <a:pPr>
                <a:defRPr/>
              </a:pPr>
              <a:t>05/04/2013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E80DD9-99C5-41DB-9ACC-EAF301FA08E0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4AAF12-1954-4FC1-ADFB-AD7E1718AD44}" type="datetimeFigureOut">
              <a:rPr lang="pt-BR"/>
              <a:pPr>
                <a:defRPr/>
              </a:pPr>
              <a:t>05/04/2013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4452FD-E0E9-4403-8B4E-123C32783411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03D55-6555-47EE-B5F4-DF2DC466C2A5}" type="datetimeFigureOut">
              <a:rPr lang="pt-BR"/>
              <a:pPr>
                <a:defRPr/>
              </a:pPr>
              <a:t>05/04/2013</a:t>
            </a:fld>
            <a:endParaRPr lang="pt-BR" dirty="0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3DA238-A0FA-4241-8108-8E531A37183E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066163-5F09-4579-87EB-63268E0055CC}" type="datetimeFigureOut">
              <a:rPr lang="pt-BR"/>
              <a:pPr>
                <a:defRPr/>
              </a:pPr>
              <a:t>05/04/2013</a:t>
            </a:fld>
            <a:endParaRPr lang="pt-BR" dirty="0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4A82AB-6C0E-4DCD-A4E2-F401F8E7BAA5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49ADC6-50CB-47C5-8E6F-9927A2710C0D}" type="datetimeFigureOut">
              <a:rPr lang="pt-BR"/>
              <a:pPr>
                <a:defRPr/>
              </a:pPr>
              <a:t>05/04/2013</a:t>
            </a:fld>
            <a:endParaRPr lang="pt-BR" dirty="0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A2F6B2-69C5-4D8B-9F6F-A621E6A42A62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122678-82F1-4A3E-B1DA-4EF8FD55FB50}" type="datetimeFigureOut">
              <a:rPr lang="pt-BR"/>
              <a:pPr>
                <a:defRPr/>
              </a:pPr>
              <a:t>05/04/2013</a:t>
            </a:fld>
            <a:endParaRPr lang="pt-BR" dirty="0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FB651E-AA85-4E1C-B413-10B246552E1B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1496D9-DEC0-46C7-A1CD-B91182A779DD}" type="datetimeFigureOut">
              <a:rPr lang="pt-BR"/>
              <a:pPr>
                <a:defRPr/>
              </a:pPr>
              <a:t>05/04/2013</a:t>
            </a:fld>
            <a:endParaRPr lang="pt-BR" dirty="0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CE49A1-0965-45A4-B8C2-5EB0FB21326A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dirty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710FE0-6ED4-4263-BEA7-A53AE643ACF7}" type="datetimeFigureOut">
              <a:rPr lang="pt-BR"/>
              <a:pPr>
                <a:defRPr/>
              </a:pPr>
              <a:t>05/04/2013</a:t>
            </a:fld>
            <a:endParaRPr lang="pt-BR" dirty="0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A1F0CB-45CB-4EFF-9E9E-3B20F1C193CF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50A1CF-D7BF-440D-A0DA-BD0E1952E464}" type="datetimeFigureOut">
              <a:rPr lang="pt-BR"/>
              <a:pPr>
                <a:defRPr/>
              </a:pPr>
              <a:t>05/04/2013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880AC5-4429-42E2-9D45-4BEEA86D6D2F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F43B6E-4162-481A-8F2D-4B2AE686C80E}" type="datetimeFigureOut">
              <a:rPr lang="pt-BR"/>
              <a:pPr>
                <a:defRPr/>
              </a:pPr>
              <a:t>05/04/2013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C19D73-4247-4D69-A183-3606E50D2558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45205FC-1FA9-4D01-ACCA-AE2770BE62FD}" type="datetimeFigureOut">
              <a:rPr lang="pt-BR"/>
              <a:pPr>
                <a:defRPr/>
              </a:pPr>
              <a:t>05/04/2013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E924653-B1F9-464C-ADFC-9BF86872ED07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pt.wikipedia.org/wiki/Ambiente_(ecologia)" TargetMode="External"/><Relationship Id="rId2" Type="http://schemas.openxmlformats.org/officeDocument/2006/relationships/hyperlink" Target="http://pt.wikipedia.org/wiki/Seres_vivos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hyperlink" Target="http://pt.wikipedia.org/wiki/Comunidade" TargetMode="External"/><Relationship Id="rId7" Type="http://schemas.openxmlformats.org/officeDocument/2006/relationships/hyperlink" Target="http://pt.wikipedia.org/wiki/Decompositor" TargetMode="External"/><Relationship Id="rId2" Type="http://schemas.openxmlformats.org/officeDocument/2006/relationships/hyperlink" Target="http://pt.wikipedia.org/wiki/Organismo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pt.wikipedia.org/wiki/Predador" TargetMode="External"/><Relationship Id="rId5" Type="http://schemas.openxmlformats.org/officeDocument/2006/relationships/hyperlink" Target="http://pt.wikipedia.org/wiki/Herb%C3%ADvoro" TargetMode="External"/><Relationship Id="rId4" Type="http://schemas.openxmlformats.org/officeDocument/2006/relationships/hyperlink" Target="http://pt.wikipedia.org/wiki/Produtor" TargetMode="External"/><Relationship Id="rId9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pt.wikipedia.org/wiki/Energia_qu%C3%ADmica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pt.wikipedia.org/wiki/Organismo" TargetMode="External"/><Relationship Id="rId2" Type="http://schemas.openxmlformats.org/officeDocument/2006/relationships/hyperlink" Target="http://pt.wikipedia.org/wiki/Cadeia_alimentar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hyperlink" Target="http://pt.wikipedia.org/wiki/Ecossistema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ítulo 1"/>
          <p:cNvSpPr>
            <a:spLocks noGrp="1"/>
          </p:cNvSpPr>
          <p:nvPr>
            <p:ph type="ctrTitle"/>
          </p:nvPr>
        </p:nvSpPr>
        <p:spPr>
          <a:xfrm>
            <a:off x="642938" y="428625"/>
            <a:ext cx="7772400" cy="1470025"/>
          </a:xfrm>
        </p:spPr>
        <p:txBody>
          <a:bodyPr/>
          <a:lstStyle/>
          <a:p>
            <a:pPr eaLnBrk="1" hangingPunct="1"/>
            <a:r>
              <a:rPr lang="pt-BR" sz="8000" b="1" smtClean="0"/>
              <a:t>ECOLOGIA</a:t>
            </a:r>
          </a:p>
        </p:txBody>
      </p:sp>
      <p:sp>
        <p:nvSpPr>
          <p:cNvPr id="2052" name="Subtítulo 2"/>
          <p:cNvSpPr>
            <a:spLocks noGrp="1"/>
          </p:cNvSpPr>
          <p:nvPr>
            <p:ph type="subTitle" idx="1"/>
          </p:nvPr>
        </p:nvSpPr>
        <p:spPr>
          <a:xfrm>
            <a:off x="1357313" y="3857625"/>
            <a:ext cx="6400800" cy="1752600"/>
          </a:xfrm>
        </p:spPr>
        <p:txBody>
          <a:bodyPr/>
          <a:lstStyle/>
          <a:p>
            <a:pPr eaLnBrk="1" hangingPunct="1"/>
            <a:r>
              <a:rPr lang="pt-BR" b="1" smtClean="0">
                <a:solidFill>
                  <a:schemeClr val="tx1"/>
                </a:solidFill>
              </a:rPr>
              <a:t>Introdução, Cadeias alimentares, Matéria e Energia no Ecossistema.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tângulo 3"/>
          <p:cNvSpPr>
            <a:spLocks noChangeArrowheads="1"/>
          </p:cNvSpPr>
          <p:nvPr/>
        </p:nvSpPr>
        <p:spPr bwMode="auto">
          <a:xfrm>
            <a:off x="214313" y="428625"/>
            <a:ext cx="8072437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pt-BR" sz="3200">
                <a:latin typeface="Calibri" pitchFamily="34" charset="0"/>
              </a:rPr>
              <a:t> O termo </a:t>
            </a:r>
            <a:r>
              <a:rPr lang="pt-BR" sz="3200" b="1" i="1">
                <a:latin typeface="Calibri" pitchFamily="34" charset="0"/>
              </a:rPr>
              <a:t>ECOLOGIA</a:t>
            </a:r>
            <a:r>
              <a:rPr lang="pt-BR" sz="3200">
                <a:latin typeface="Calibri" pitchFamily="34" charset="0"/>
              </a:rPr>
              <a:t> foi empregado pela 1ª vez por E. Haeckel, em 1866.</a:t>
            </a:r>
          </a:p>
        </p:txBody>
      </p:sp>
      <p:sp>
        <p:nvSpPr>
          <p:cNvPr id="5" name="Retângulo 4"/>
          <p:cNvSpPr/>
          <p:nvPr/>
        </p:nvSpPr>
        <p:spPr>
          <a:xfrm>
            <a:off x="1428728" y="1643050"/>
            <a:ext cx="5750006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99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ECO / LOGIA</a:t>
            </a:r>
          </a:p>
        </p:txBody>
      </p:sp>
      <p:grpSp>
        <p:nvGrpSpPr>
          <p:cNvPr id="3076" name="Grupo 14"/>
          <p:cNvGrpSpPr>
            <a:grpSpLocks/>
          </p:cNvGrpSpPr>
          <p:nvPr/>
        </p:nvGrpSpPr>
        <p:grpSpPr bwMode="auto">
          <a:xfrm>
            <a:off x="2500313" y="2214563"/>
            <a:ext cx="1216025" cy="501650"/>
            <a:chOff x="2356628" y="2214554"/>
            <a:chExt cx="1358910" cy="501654"/>
          </a:xfrm>
        </p:grpSpPr>
        <p:cxnSp>
          <p:nvCxnSpPr>
            <p:cNvPr id="10" name="Conector reto 9"/>
            <p:cNvCxnSpPr/>
            <p:nvPr/>
          </p:nvCxnSpPr>
          <p:spPr>
            <a:xfrm rot="5400000">
              <a:off x="2106595" y="2464587"/>
              <a:ext cx="500066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Conector reto 11"/>
            <p:cNvCxnSpPr/>
            <p:nvPr/>
          </p:nvCxnSpPr>
          <p:spPr>
            <a:xfrm rot="5400000">
              <a:off x="3465505" y="2464587"/>
              <a:ext cx="500066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Conector reto 13"/>
            <p:cNvCxnSpPr/>
            <p:nvPr/>
          </p:nvCxnSpPr>
          <p:spPr>
            <a:xfrm>
              <a:off x="2356628" y="2714620"/>
              <a:ext cx="1358910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077" name="CaixaDeTexto 15"/>
          <p:cNvSpPr txBox="1">
            <a:spLocks noChangeArrowheads="1"/>
          </p:cNvSpPr>
          <p:nvPr/>
        </p:nvSpPr>
        <p:spPr bwMode="auto">
          <a:xfrm>
            <a:off x="2286000" y="2786063"/>
            <a:ext cx="16430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800" b="1">
                <a:latin typeface="Calibri" pitchFamily="34" charset="0"/>
              </a:rPr>
              <a:t>gr. OIKOS</a:t>
            </a:r>
          </a:p>
        </p:txBody>
      </p:sp>
      <p:grpSp>
        <p:nvGrpSpPr>
          <p:cNvPr id="3078" name="Grupo 16"/>
          <p:cNvGrpSpPr>
            <a:grpSpLocks/>
          </p:cNvGrpSpPr>
          <p:nvPr/>
        </p:nvGrpSpPr>
        <p:grpSpPr bwMode="auto">
          <a:xfrm>
            <a:off x="4213225" y="2214563"/>
            <a:ext cx="1930400" cy="501650"/>
            <a:chOff x="2356628" y="2214554"/>
            <a:chExt cx="1358910" cy="501654"/>
          </a:xfrm>
        </p:grpSpPr>
        <p:cxnSp>
          <p:nvCxnSpPr>
            <p:cNvPr id="18" name="Conector reto 17"/>
            <p:cNvCxnSpPr/>
            <p:nvPr/>
          </p:nvCxnSpPr>
          <p:spPr>
            <a:xfrm rot="5400000">
              <a:off x="2107154" y="2464028"/>
              <a:ext cx="500066" cy="111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Conector reto 18"/>
            <p:cNvCxnSpPr/>
            <p:nvPr/>
          </p:nvCxnSpPr>
          <p:spPr>
            <a:xfrm rot="5400000">
              <a:off x="3464947" y="2464028"/>
              <a:ext cx="500066" cy="111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Conector reto 19"/>
            <p:cNvCxnSpPr/>
            <p:nvPr/>
          </p:nvCxnSpPr>
          <p:spPr>
            <a:xfrm>
              <a:off x="2357746" y="2714620"/>
              <a:ext cx="1356675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079" name="CaixaDeTexto 20"/>
          <p:cNvSpPr txBox="1">
            <a:spLocks noChangeArrowheads="1"/>
          </p:cNvSpPr>
          <p:nvPr/>
        </p:nvSpPr>
        <p:spPr bwMode="auto">
          <a:xfrm>
            <a:off x="4284663" y="2762250"/>
            <a:ext cx="17875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800" b="1">
                <a:latin typeface="Calibri" pitchFamily="34" charset="0"/>
              </a:rPr>
              <a:t>ESTUDO</a:t>
            </a:r>
          </a:p>
        </p:txBody>
      </p:sp>
      <p:cxnSp>
        <p:nvCxnSpPr>
          <p:cNvPr id="23" name="Conector de seta reta 22"/>
          <p:cNvCxnSpPr/>
          <p:nvPr/>
        </p:nvCxnSpPr>
        <p:spPr>
          <a:xfrm rot="5400000">
            <a:off x="2891631" y="3536157"/>
            <a:ext cx="644525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081" name="CaixaDeTexto 23"/>
          <p:cNvSpPr txBox="1">
            <a:spLocks noChangeArrowheads="1"/>
          </p:cNvSpPr>
          <p:nvPr/>
        </p:nvSpPr>
        <p:spPr bwMode="auto">
          <a:xfrm>
            <a:off x="2286000" y="3833813"/>
            <a:ext cx="33575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800" b="1">
                <a:latin typeface="Calibri" pitchFamily="34" charset="0"/>
              </a:rPr>
              <a:t>CASA, AMBIENTE</a:t>
            </a:r>
          </a:p>
        </p:txBody>
      </p:sp>
      <p:sp>
        <p:nvSpPr>
          <p:cNvPr id="3082" name="Retângulo 24"/>
          <p:cNvSpPr>
            <a:spLocks noChangeArrowheads="1"/>
          </p:cNvSpPr>
          <p:nvPr/>
        </p:nvSpPr>
        <p:spPr bwMode="auto">
          <a:xfrm>
            <a:off x="214313" y="4994275"/>
            <a:ext cx="80010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pt-BR" sz="3200" b="1">
                <a:latin typeface="Calibri" pitchFamily="34" charset="0"/>
              </a:rPr>
              <a:t> </a:t>
            </a:r>
            <a:r>
              <a:rPr lang="pt-BR" sz="3200" b="1">
                <a:solidFill>
                  <a:srgbClr val="009900"/>
                </a:solidFill>
                <a:latin typeface="Calibri" pitchFamily="34" charset="0"/>
              </a:rPr>
              <a:t>Ecologia</a:t>
            </a:r>
            <a:r>
              <a:rPr lang="pt-BR" sz="3200">
                <a:latin typeface="Calibri" pitchFamily="34" charset="0"/>
              </a:rPr>
              <a:t> é o estudo das interações dos </a:t>
            </a:r>
            <a:r>
              <a:rPr lang="pt-BR" sz="3200">
                <a:latin typeface="Calibri" pitchFamily="34" charset="0"/>
                <a:hlinkClick r:id="rId2" tooltip="Seres vivos"/>
              </a:rPr>
              <a:t>seres vivos</a:t>
            </a:r>
            <a:r>
              <a:rPr lang="pt-BR" sz="3200">
                <a:latin typeface="Calibri" pitchFamily="34" charset="0"/>
              </a:rPr>
              <a:t> entre si e com o </a:t>
            </a:r>
            <a:r>
              <a:rPr lang="pt-BR" sz="3200">
                <a:latin typeface="Calibri" pitchFamily="34" charset="0"/>
                <a:hlinkClick r:id="rId3" tooltip="Ambiente (ecologia)"/>
              </a:rPr>
              <a:t>meio ambiente</a:t>
            </a:r>
            <a:r>
              <a:rPr lang="pt-BR" sz="3200">
                <a:latin typeface="Calibri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3081" grpId="0"/>
      <p:bldP spid="308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3" descr="SECTAM"/>
          <p:cNvPicPr>
            <a:picLocks noChangeAspect="1" noChangeArrowheads="1"/>
          </p:cNvPicPr>
          <p:nvPr/>
        </p:nvPicPr>
        <p:blipFill>
          <a:blip r:embed="rId2" cstate="print"/>
          <a:srcRect l="9114" t="11731" r="9114" b="-208"/>
          <a:stretch>
            <a:fillRect/>
          </a:stretch>
        </p:blipFill>
        <p:spPr bwMode="auto">
          <a:xfrm>
            <a:off x="609600" y="187325"/>
            <a:ext cx="8001000" cy="6545263"/>
          </a:xfrm>
          <a:prstGeom prst="rect">
            <a:avLst/>
          </a:prstGeom>
          <a:noFill/>
          <a:ln w="76200">
            <a:solidFill>
              <a:srgbClr val="FF3300"/>
            </a:solidFill>
            <a:miter lim="800000"/>
            <a:headEnd/>
            <a:tailEnd/>
          </a:ln>
          <a:effectLst>
            <a:prstShdw prst="shdw13" dist="53882" dir="13500000">
              <a:srgbClr val="FF3300"/>
            </a:prstShdw>
          </a:effectLst>
        </p:spPr>
      </p:pic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811213" y="206375"/>
            <a:ext cx="248761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i="1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Ciência  1869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4648200" y="228600"/>
            <a:ext cx="3581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b="1" i="1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Fenômenos complexos</a:t>
            </a:r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3765550" y="4953000"/>
            <a:ext cx="1612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b="1" i="1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Biologia</a:t>
            </a: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2743200" y="1066800"/>
            <a:ext cx="13001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b="1" i="1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Zoologia</a:t>
            </a:r>
          </a:p>
        </p:txBody>
      </p:sp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685800" y="3429000"/>
            <a:ext cx="1317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b="1" i="1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Botânica</a:t>
            </a:r>
          </a:p>
        </p:txBody>
      </p:sp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3352800" y="4114800"/>
            <a:ext cx="15033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b="1" i="1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Pedagogia</a:t>
            </a:r>
          </a:p>
        </p:txBody>
      </p:sp>
      <p:sp>
        <p:nvSpPr>
          <p:cNvPr id="6153" name="Text Box 9"/>
          <p:cNvSpPr txBox="1">
            <a:spLocks noChangeArrowheads="1"/>
          </p:cNvSpPr>
          <p:nvPr/>
        </p:nvSpPr>
        <p:spPr bwMode="auto">
          <a:xfrm>
            <a:off x="838200" y="4038600"/>
            <a:ext cx="1843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b="1" i="1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Antropologia</a:t>
            </a:r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3124200" y="5486400"/>
            <a:ext cx="16716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b="1" i="1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Matemática</a:t>
            </a:r>
          </a:p>
        </p:txBody>
      </p:sp>
      <p:sp>
        <p:nvSpPr>
          <p:cNvPr id="6155" name="Text Box 11"/>
          <p:cNvSpPr txBox="1">
            <a:spLocks noChangeArrowheads="1"/>
          </p:cNvSpPr>
          <p:nvPr/>
        </p:nvSpPr>
        <p:spPr bwMode="auto">
          <a:xfrm>
            <a:off x="3829050" y="5943600"/>
            <a:ext cx="1485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b="1" i="1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Estatística</a:t>
            </a:r>
          </a:p>
        </p:txBody>
      </p:sp>
      <p:sp>
        <p:nvSpPr>
          <p:cNvPr id="6156" name="Text Box 12"/>
          <p:cNvSpPr txBox="1">
            <a:spLocks noChangeArrowheads="1"/>
          </p:cNvSpPr>
          <p:nvPr/>
        </p:nvSpPr>
        <p:spPr bwMode="auto">
          <a:xfrm>
            <a:off x="6858000" y="5105400"/>
            <a:ext cx="145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b="1" i="1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Geografia</a:t>
            </a:r>
          </a:p>
        </p:txBody>
      </p:sp>
      <p:sp>
        <p:nvSpPr>
          <p:cNvPr id="6157" name="Text Box 13"/>
          <p:cNvSpPr txBox="1">
            <a:spLocks noChangeArrowheads="1"/>
          </p:cNvSpPr>
          <p:nvPr/>
        </p:nvSpPr>
        <p:spPr bwMode="auto">
          <a:xfrm>
            <a:off x="6781800" y="990600"/>
            <a:ext cx="18589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b="1" i="1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Meteorologia</a:t>
            </a:r>
          </a:p>
        </p:txBody>
      </p:sp>
      <p:sp>
        <p:nvSpPr>
          <p:cNvPr id="6158" name="Text Box 14"/>
          <p:cNvSpPr txBox="1">
            <a:spLocks noChangeArrowheads="1"/>
          </p:cNvSpPr>
          <p:nvPr/>
        </p:nvSpPr>
        <p:spPr bwMode="auto">
          <a:xfrm>
            <a:off x="4090988" y="1066800"/>
            <a:ext cx="962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b="1" i="1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Física</a:t>
            </a:r>
          </a:p>
        </p:txBody>
      </p:sp>
      <p:sp>
        <p:nvSpPr>
          <p:cNvPr id="6159" name="Text Box 15"/>
          <p:cNvSpPr txBox="1">
            <a:spLocks noChangeArrowheads="1"/>
          </p:cNvSpPr>
          <p:nvPr/>
        </p:nvSpPr>
        <p:spPr bwMode="auto">
          <a:xfrm>
            <a:off x="6934200" y="6019800"/>
            <a:ext cx="1266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b="1" i="1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Química</a:t>
            </a:r>
          </a:p>
        </p:txBody>
      </p:sp>
      <p:sp>
        <p:nvSpPr>
          <p:cNvPr id="6160" name="Text Box 16"/>
          <p:cNvSpPr txBox="1">
            <a:spLocks noChangeArrowheads="1"/>
          </p:cNvSpPr>
          <p:nvPr/>
        </p:nvSpPr>
        <p:spPr bwMode="auto">
          <a:xfrm>
            <a:off x="1066800" y="990600"/>
            <a:ext cx="15033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b="1" i="1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Sociologia</a:t>
            </a:r>
          </a:p>
        </p:txBody>
      </p:sp>
      <p:sp>
        <p:nvSpPr>
          <p:cNvPr id="6161" name="Text Box 17"/>
          <p:cNvSpPr txBox="1">
            <a:spLocks noChangeArrowheads="1"/>
          </p:cNvSpPr>
          <p:nvPr/>
        </p:nvSpPr>
        <p:spPr bwMode="auto">
          <a:xfrm>
            <a:off x="762000" y="1524000"/>
            <a:ext cx="13001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b="1" i="1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Genética</a:t>
            </a:r>
          </a:p>
        </p:txBody>
      </p:sp>
      <p:sp>
        <p:nvSpPr>
          <p:cNvPr id="4114" name="Line 19"/>
          <p:cNvSpPr>
            <a:spLocks noChangeShapeType="1"/>
          </p:cNvSpPr>
          <p:nvPr/>
        </p:nvSpPr>
        <p:spPr bwMode="auto">
          <a:xfrm>
            <a:off x="609600" y="838200"/>
            <a:ext cx="83058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3" descr="cuidand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15063" y="714375"/>
            <a:ext cx="2552700" cy="380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Retângulo 4"/>
          <p:cNvSpPr>
            <a:spLocks noChangeArrowheads="1"/>
          </p:cNvSpPr>
          <p:nvPr/>
        </p:nvSpPr>
        <p:spPr bwMode="auto">
          <a:xfrm>
            <a:off x="285750" y="285750"/>
            <a:ext cx="8072438" cy="634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3200">
                <a:latin typeface="Calibri" pitchFamily="34" charset="0"/>
              </a:rPr>
              <a:t> </a:t>
            </a:r>
            <a:r>
              <a:rPr lang="pt-BR" sz="3200" b="1">
                <a:latin typeface="Calibri" pitchFamily="34" charset="0"/>
              </a:rPr>
              <a:t>BREVE HISTÓRICO... </a:t>
            </a:r>
          </a:p>
          <a:p>
            <a:pPr>
              <a:buFont typeface="Wingdings" pitchFamily="2" charset="2"/>
              <a:buChar char="Ø"/>
            </a:pPr>
            <a:endParaRPr lang="pt-BR" sz="1000">
              <a:latin typeface="Calibri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pt-BR" sz="3200">
                <a:latin typeface="Calibri" pitchFamily="34" charset="0"/>
              </a:rPr>
              <a:t> Década de 1970: movimentos culturais começam a questionar o modelo                 sócio-político-cultural vigente </a:t>
            </a:r>
          </a:p>
          <a:p>
            <a:r>
              <a:rPr lang="pt-BR" sz="3200">
                <a:latin typeface="Calibri" pitchFamily="34" charset="0"/>
              </a:rPr>
              <a:t>   * "Filhos da Guerra" </a:t>
            </a:r>
          </a:p>
          <a:p>
            <a:r>
              <a:rPr lang="pt-BR" sz="3200">
                <a:latin typeface="Calibri" pitchFamily="34" charset="0"/>
              </a:rPr>
              <a:t>   * Movimento Hippie;</a:t>
            </a:r>
          </a:p>
          <a:p>
            <a:r>
              <a:rPr lang="pt-BR" sz="3200">
                <a:latin typeface="Calibri" pitchFamily="34" charset="0"/>
              </a:rPr>
              <a:t>   * Movimento feminista;</a:t>
            </a:r>
          </a:p>
          <a:p>
            <a:r>
              <a:rPr lang="pt-BR" sz="3200">
                <a:latin typeface="Calibri" pitchFamily="34" charset="0"/>
              </a:rPr>
              <a:t>   * Guerra do Vietnã;</a:t>
            </a:r>
          </a:p>
          <a:p>
            <a:r>
              <a:rPr lang="pt-BR" sz="3200">
                <a:latin typeface="Calibri" pitchFamily="34" charset="0"/>
              </a:rPr>
              <a:t>   * Movimento negro.</a:t>
            </a:r>
          </a:p>
          <a:p>
            <a:endParaRPr lang="pt-BR" sz="1200">
              <a:latin typeface="Calibri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pt-BR" sz="3200">
                <a:latin typeface="Calibri" pitchFamily="34" charset="0"/>
              </a:rPr>
              <a:t> As pessoas começaram a tomar consciência de que queriam um mundo melhor – </a:t>
            </a:r>
            <a:r>
              <a:rPr lang="pt-BR" sz="3200" b="1" i="1">
                <a:solidFill>
                  <a:srgbClr val="009900"/>
                </a:solidFill>
                <a:latin typeface="Calibri" pitchFamily="34" charset="0"/>
              </a:rPr>
              <a:t>MOVIMENTO VERDE.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428596" y="428604"/>
            <a:ext cx="8429684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99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ECOLOGIA   </a:t>
            </a:r>
            <a:r>
              <a:rPr lang="pt-BR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x</a:t>
            </a:r>
            <a:r>
              <a:rPr lang="pt-BR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99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   </a:t>
            </a:r>
            <a:r>
              <a:rPr lang="pt-BR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ECONOMIA   </a:t>
            </a:r>
          </a:p>
        </p:txBody>
      </p:sp>
      <p:grpSp>
        <p:nvGrpSpPr>
          <p:cNvPr id="6147" name="Grupo 2"/>
          <p:cNvGrpSpPr>
            <a:grpSpLocks/>
          </p:cNvGrpSpPr>
          <p:nvPr/>
        </p:nvGrpSpPr>
        <p:grpSpPr bwMode="auto">
          <a:xfrm>
            <a:off x="500063" y="1000125"/>
            <a:ext cx="3071812" cy="501650"/>
            <a:chOff x="2356628" y="2214554"/>
            <a:chExt cx="1358910" cy="501654"/>
          </a:xfrm>
        </p:grpSpPr>
        <p:cxnSp>
          <p:nvCxnSpPr>
            <p:cNvPr id="4" name="Conector reto 3"/>
            <p:cNvCxnSpPr/>
            <p:nvPr/>
          </p:nvCxnSpPr>
          <p:spPr>
            <a:xfrm rot="5400000">
              <a:off x="2106946" y="2464236"/>
              <a:ext cx="500067" cy="702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" name="Conector reto 4"/>
            <p:cNvCxnSpPr/>
            <p:nvPr/>
          </p:nvCxnSpPr>
          <p:spPr>
            <a:xfrm rot="5400000">
              <a:off x="3465153" y="2464236"/>
              <a:ext cx="500067" cy="702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Conector reto 5"/>
            <p:cNvCxnSpPr/>
            <p:nvPr/>
          </p:nvCxnSpPr>
          <p:spPr>
            <a:xfrm>
              <a:off x="2357330" y="2714621"/>
              <a:ext cx="1357506" cy="158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148" name="CaixaDeTexto 6"/>
          <p:cNvSpPr txBox="1">
            <a:spLocks noChangeArrowheads="1"/>
          </p:cNvSpPr>
          <p:nvPr/>
        </p:nvSpPr>
        <p:spPr bwMode="auto">
          <a:xfrm>
            <a:off x="285750" y="1571625"/>
            <a:ext cx="38576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2800" b="1">
                <a:latin typeface="Calibri" pitchFamily="34" charset="0"/>
              </a:rPr>
              <a:t>ESTUDO DO AMBIENTE</a:t>
            </a:r>
          </a:p>
        </p:txBody>
      </p:sp>
      <p:grpSp>
        <p:nvGrpSpPr>
          <p:cNvPr id="6149" name="Grupo 7"/>
          <p:cNvGrpSpPr>
            <a:grpSpLocks/>
          </p:cNvGrpSpPr>
          <p:nvPr/>
        </p:nvGrpSpPr>
        <p:grpSpPr bwMode="auto">
          <a:xfrm>
            <a:off x="4572000" y="1000125"/>
            <a:ext cx="3500438" cy="501650"/>
            <a:chOff x="2356628" y="2214554"/>
            <a:chExt cx="1358910" cy="501654"/>
          </a:xfrm>
        </p:grpSpPr>
        <p:cxnSp>
          <p:nvCxnSpPr>
            <p:cNvPr id="9" name="Conector reto 8"/>
            <p:cNvCxnSpPr/>
            <p:nvPr/>
          </p:nvCxnSpPr>
          <p:spPr>
            <a:xfrm rot="5400000">
              <a:off x="2106903" y="2464280"/>
              <a:ext cx="500067" cy="616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Conector reto 9"/>
            <p:cNvCxnSpPr/>
            <p:nvPr/>
          </p:nvCxnSpPr>
          <p:spPr>
            <a:xfrm rot="5400000">
              <a:off x="3465196" y="2464280"/>
              <a:ext cx="500067" cy="616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Conector reto 10"/>
            <p:cNvCxnSpPr/>
            <p:nvPr/>
          </p:nvCxnSpPr>
          <p:spPr>
            <a:xfrm>
              <a:off x="2357244" y="2714621"/>
              <a:ext cx="1357677" cy="158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150" name="CaixaDeTexto 14"/>
          <p:cNvSpPr txBox="1">
            <a:spLocks noChangeArrowheads="1"/>
          </p:cNvSpPr>
          <p:nvPr/>
        </p:nvSpPr>
        <p:spPr bwMode="auto">
          <a:xfrm>
            <a:off x="4429125" y="1571625"/>
            <a:ext cx="38576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2800" b="1">
                <a:latin typeface="Calibri" pitchFamily="34" charset="0"/>
              </a:rPr>
              <a:t>MANEJO DO AMBIENTE</a:t>
            </a:r>
          </a:p>
        </p:txBody>
      </p:sp>
      <p:cxnSp>
        <p:nvCxnSpPr>
          <p:cNvPr id="16" name="Conector de seta reta 15"/>
          <p:cNvCxnSpPr/>
          <p:nvPr/>
        </p:nvCxnSpPr>
        <p:spPr>
          <a:xfrm rot="5400000">
            <a:off x="5751513" y="2463800"/>
            <a:ext cx="785812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152" name="CaixaDeTexto 18"/>
          <p:cNvSpPr txBox="1">
            <a:spLocks noChangeArrowheads="1"/>
          </p:cNvSpPr>
          <p:nvPr/>
        </p:nvSpPr>
        <p:spPr bwMode="auto">
          <a:xfrm>
            <a:off x="4572000" y="2786063"/>
            <a:ext cx="3857625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2800" b="1">
                <a:latin typeface="Calibri" pitchFamily="34" charset="0"/>
              </a:rPr>
              <a:t>“DESTRUIÇÃO DO AMBIENTE!!!”</a:t>
            </a:r>
          </a:p>
        </p:txBody>
      </p:sp>
      <p:sp>
        <p:nvSpPr>
          <p:cNvPr id="6153" name="CaixaDeTexto 19"/>
          <p:cNvSpPr txBox="1">
            <a:spLocks noChangeArrowheads="1"/>
          </p:cNvSpPr>
          <p:nvPr/>
        </p:nvSpPr>
        <p:spPr bwMode="auto">
          <a:xfrm>
            <a:off x="428625" y="3214688"/>
            <a:ext cx="7000875" cy="3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pt-BR" sz="2800" b="1">
                <a:latin typeface="Calibri" pitchFamily="34" charset="0"/>
              </a:rPr>
              <a:t> Incêndio de florestas;</a:t>
            </a:r>
          </a:p>
          <a:p>
            <a:pPr>
              <a:buFont typeface="Arial" charset="0"/>
              <a:buChar char="•"/>
            </a:pPr>
            <a:r>
              <a:rPr lang="pt-BR" sz="2800" b="1">
                <a:latin typeface="Calibri" pitchFamily="34" charset="0"/>
              </a:rPr>
              <a:t> Poluição do solo;</a:t>
            </a:r>
          </a:p>
          <a:p>
            <a:pPr>
              <a:buFont typeface="Arial" charset="0"/>
              <a:buChar char="•"/>
            </a:pPr>
            <a:r>
              <a:rPr lang="pt-BR" sz="2800" b="1">
                <a:latin typeface="Calibri" pitchFamily="34" charset="0"/>
              </a:rPr>
              <a:t> Poluição das águas;</a:t>
            </a:r>
          </a:p>
          <a:p>
            <a:pPr>
              <a:buFont typeface="Arial" charset="0"/>
              <a:buChar char="•"/>
            </a:pPr>
            <a:r>
              <a:rPr lang="pt-BR" sz="2800" b="1">
                <a:latin typeface="Calibri" pitchFamily="34" charset="0"/>
              </a:rPr>
              <a:t> Poluição do ar;</a:t>
            </a:r>
          </a:p>
          <a:p>
            <a:pPr>
              <a:buFont typeface="Arial" charset="0"/>
              <a:buChar char="•"/>
            </a:pPr>
            <a:r>
              <a:rPr lang="pt-BR" sz="2800" b="1">
                <a:latin typeface="Calibri" pitchFamily="34" charset="0"/>
              </a:rPr>
              <a:t> Extração exacerbada de recursos naturais;</a:t>
            </a:r>
          </a:p>
          <a:p>
            <a:pPr>
              <a:buFont typeface="Arial" charset="0"/>
              <a:buChar char="•"/>
            </a:pPr>
            <a:r>
              <a:rPr lang="pt-BR" sz="2800" b="1">
                <a:latin typeface="Calibri" pitchFamily="34" charset="0"/>
              </a:rPr>
              <a:t> Extinção de espécies;</a:t>
            </a:r>
          </a:p>
          <a:p>
            <a:pPr>
              <a:buFont typeface="Wingdings" pitchFamily="2" charset="2"/>
              <a:buChar char="Ø"/>
            </a:pPr>
            <a:r>
              <a:rPr lang="pt-BR" sz="2800" b="1">
                <a:latin typeface="Calibri" pitchFamily="34" charset="0"/>
              </a:rPr>
              <a:t> Déficit na qualidade de vida!!!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/>
      <p:bldP spid="6150" grpId="0"/>
      <p:bldP spid="6152" grpId="0"/>
      <p:bldP spid="615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CaixaDeTexto 1"/>
          <p:cNvSpPr txBox="1">
            <a:spLocks noChangeArrowheads="1"/>
          </p:cNvSpPr>
          <p:nvPr/>
        </p:nvSpPr>
        <p:spPr bwMode="auto">
          <a:xfrm>
            <a:off x="571500" y="500063"/>
            <a:ext cx="70008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3600" b="1">
                <a:solidFill>
                  <a:srgbClr val="008000"/>
                </a:solidFill>
                <a:latin typeface="Calibri" pitchFamily="34" charset="0"/>
              </a:rPr>
              <a:t>Qual o campo de atuação da ECOLOGIA?</a:t>
            </a:r>
          </a:p>
        </p:txBody>
      </p:sp>
      <p:pic>
        <p:nvPicPr>
          <p:cNvPr id="7171" name="Picture 2" descr="http://sejazul.weblogger.com.br/img/ec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77075" y="0"/>
            <a:ext cx="2066925" cy="260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2" name="Retângulo 3"/>
          <p:cNvSpPr>
            <a:spLocks noChangeArrowheads="1"/>
          </p:cNvSpPr>
          <p:nvPr/>
        </p:nvSpPr>
        <p:spPr bwMode="auto">
          <a:xfrm>
            <a:off x="285750" y="2160588"/>
            <a:ext cx="7858125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3200" b="1">
                <a:latin typeface="Calibri" pitchFamily="34" charset="0"/>
              </a:rPr>
              <a:t>CÉLULAS → TECIDOS → ÓRGÃOS → </a:t>
            </a:r>
          </a:p>
          <a:p>
            <a:endParaRPr lang="pt-BR" sz="3200" b="1">
              <a:latin typeface="Calibri" pitchFamily="34" charset="0"/>
            </a:endParaRPr>
          </a:p>
          <a:p>
            <a:r>
              <a:rPr lang="pt-BR" sz="3200" b="1">
                <a:latin typeface="Calibri" pitchFamily="34" charset="0"/>
              </a:rPr>
              <a:t>SISTEMAS → ORGANISMOS → </a:t>
            </a:r>
            <a:r>
              <a:rPr lang="pt-BR" sz="3200" b="1" u="sng">
                <a:solidFill>
                  <a:srgbClr val="C00000"/>
                </a:solidFill>
                <a:latin typeface="Calibri" pitchFamily="34" charset="0"/>
              </a:rPr>
              <a:t>POPULAÇÕES</a:t>
            </a:r>
            <a:r>
              <a:rPr lang="pt-BR" sz="3200" b="1">
                <a:solidFill>
                  <a:srgbClr val="C00000"/>
                </a:solidFill>
                <a:latin typeface="Calibri" pitchFamily="34" charset="0"/>
              </a:rPr>
              <a:t> </a:t>
            </a:r>
          </a:p>
          <a:p>
            <a:endParaRPr lang="pt-BR" sz="3200" b="1">
              <a:solidFill>
                <a:srgbClr val="C00000"/>
              </a:solidFill>
              <a:latin typeface="Calibri" pitchFamily="34" charset="0"/>
            </a:endParaRPr>
          </a:p>
          <a:p>
            <a:r>
              <a:rPr lang="pt-BR" sz="3200" b="1">
                <a:latin typeface="Calibri" pitchFamily="34" charset="0"/>
              </a:rPr>
              <a:t>→</a:t>
            </a:r>
            <a:r>
              <a:rPr lang="pt-BR" sz="3200" b="1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pt-BR" sz="3200" b="1" u="sng">
                <a:solidFill>
                  <a:srgbClr val="C00000"/>
                </a:solidFill>
                <a:latin typeface="Calibri" pitchFamily="34" charset="0"/>
              </a:rPr>
              <a:t>COMUNIDADES</a:t>
            </a:r>
            <a:r>
              <a:rPr lang="pt-BR" sz="3200" b="1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pt-BR" sz="3200" b="1">
                <a:latin typeface="Calibri" pitchFamily="34" charset="0"/>
              </a:rPr>
              <a:t>→</a:t>
            </a:r>
            <a:r>
              <a:rPr lang="pt-BR" sz="3200" b="1">
                <a:solidFill>
                  <a:srgbClr val="C00000"/>
                </a:solidFill>
                <a:latin typeface="Calibri" pitchFamily="34" charset="0"/>
              </a:rPr>
              <a:t>  </a:t>
            </a:r>
            <a:r>
              <a:rPr lang="pt-BR" sz="3200" b="1" u="sng">
                <a:solidFill>
                  <a:srgbClr val="C00000"/>
                </a:solidFill>
                <a:latin typeface="Calibri" pitchFamily="34" charset="0"/>
              </a:rPr>
              <a:t>ECOSSISTEMA</a:t>
            </a:r>
            <a:r>
              <a:rPr lang="pt-BR" sz="3200" b="1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pt-BR" sz="3200" b="1">
                <a:latin typeface="Calibri" pitchFamily="34" charset="0"/>
              </a:rPr>
              <a:t>→</a:t>
            </a:r>
            <a:r>
              <a:rPr lang="pt-BR" sz="3200" b="1">
                <a:solidFill>
                  <a:srgbClr val="C00000"/>
                </a:solidFill>
                <a:latin typeface="Calibri" pitchFamily="34" charset="0"/>
              </a:rPr>
              <a:t> </a:t>
            </a:r>
          </a:p>
          <a:p>
            <a:endParaRPr lang="pt-BR" sz="3200" b="1">
              <a:solidFill>
                <a:srgbClr val="C00000"/>
              </a:solidFill>
              <a:latin typeface="Calibri" pitchFamily="34" charset="0"/>
            </a:endParaRPr>
          </a:p>
          <a:p>
            <a:r>
              <a:rPr lang="pt-BR" sz="3200" b="1" u="sng">
                <a:solidFill>
                  <a:srgbClr val="C00000"/>
                </a:solidFill>
                <a:latin typeface="Calibri" pitchFamily="34" charset="0"/>
              </a:rPr>
              <a:t>BIOSFERA </a:t>
            </a:r>
          </a:p>
          <a:p>
            <a:r>
              <a:rPr lang="pt-BR" sz="3200">
                <a:latin typeface="Calibri" pitchFamily="34" charset="0"/>
              </a:rPr>
              <a:t>                      </a:t>
            </a:r>
          </a:p>
          <a:p>
            <a:r>
              <a:rPr lang="pt-BR" sz="3200">
                <a:latin typeface="Calibri" pitchFamily="34" charset="0"/>
              </a:rPr>
              <a:t>            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7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CaixaDeTexto 1"/>
          <p:cNvSpPr txBox="1">
            <a:spLocks noChangeArrowheads="1"/>
          </p:cNvSpPr>
          <p:nvPr/>
        </p:nvSpPr>
        <p:spPr bwMode="auto">
          <a:xfrm>
            <a:off x="571500" y="500063"/>
            <a:ext cx="70008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3600" b="1">
                <a:solidFill>
                  <a:srgbClr val="008000"/>
                </a:solidFill>
                <a:latin typeface="Calibri" pitchFamily="34" charset="0"/>
              </a:rPr>
              <a:t>Qual o campo de atuação da ECOLOGIA?</a:t>
            </a:r>
          </a:p>
        </p:txBody>
      </p:sp>
      <p:pic>
        <p:nvPicPr>
          <p:cNvPr id="8195" name="Picture 2" descr="http://sejazul.weblogger.com.br/img/ec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77075" y="0"/>
            <a:ext cx="2066925" cy="260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6" name="CaixaDeTexto 3"/>
          <p:cNvSpPr txBox="1">
            <a:spLocks noChangeArrowheads="1"/>
          </p:cNvSpPr>
          <p:nvPr/>
        </p:nvSpPr>
        <p:spPr bwMode="auto">
          <a:xfrm>
            <a:off x="357188" y="2071688"/>
            <a:ext cx="7000875" cy="380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pt-BR" sz="2800" b="1">
                <a:solidFill>
                  <a:srgbClr val="FF0066"/>
                </a:solidFill>
                <a:latin typeface="Calibri" pitchFamily="34" charset="0"/>
              </a:rPr>
              <a:t> </a:t>
            </a:r>
            <a:r>
              <a:rPr lang="pt-BR" sz="2800" b="1" i="1" u="sng">
                <a:solidFill>
                  <a:srgbClr val="FF0066"/>
                </a:solidFill>
                <a:latin typeface="Calibri" pitchFamily="34" charset="0"/>
              </a:rPr>
              <a:t>POPULAÇÕES:</a:t>
            </a:r>
            <a:r>
              <a:rPr lang="pt-BR" sz="2800">
                <a:solidFill>
                  <a:srgbClr val="FF0066"/>
                </a:solidFill>
                <a:latin typeface="Calibri" pitchFamily="34" charset="0"/>
              </a:rPr>
              <a:t> </a:t>
            </a:r>
            <a:r>
              <a:rPr lang="pt-BR" sz="2800" b="1">
                <a:latin typeface="Calibri" pitchFamily="34" charset="0"/>
              </a:rPr>
              <a:t>conjuntos de indivíduos de uma mesma espécie;</a:t>
            </a:r>
          </a:p>
          <a:p>
            <a:endParaRPr lang="pt-BR" sz="1500" b="1">
              <a:latin typeface="Calibri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pt-BR" sz="2800" b="1" i="1" u="sng">
                <a:solidFill>
                  <a:srgbClr val="FF0066"/>
                </a:solidFill>
                <a:latin typeface="Calibri" pitchFamily="34" charset="0"/>
              </a:rPr>
              <a:t> COMUNIDADE:</a:t>
            </a:r>
            <a:r>
              <a:rPr lang="pt-BR" sz="2800" b="1">
                <a:latin typeface="Calibri" pitchFamily="34" charset="0"/>
              </a:rPr>
              <a:t> conjunto de populações;</a:t>
            </a:r>
          </a:p>
          <a:p>
            <a:pPr>
              <a:buFont typeface="Wingdings" pitchFamily="2" charset="2"/>
              <a:buChar char="Ø"/>
            </a:pPr>
            <a:endParaRPr lang="pt-BR" sz="1500" b="1">
              <a:latin typeface="Calibri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pt-BR" sz="2800" b="1" i="1" u="sng">
                <a:solidFill>
                  <a:srgbClr val="FF0066"/>
                </a:solidFill>
                <a:latin typeface="Calibri" pitchFamily="34" charset="0"/>
              </a:rPr>
              <a:t> ECOSSISTEMA:</a:t>
            </a:r>
            <a:r>
              <a:rPr lang="pt-BR" sz="2800" b="1">
                <a:latin typeface="Calibri" pitchFamily="34" charset="0"/>
              </a:rPr>
              <a:t> conjunto da comunidade e o ambiente (fatores bióticos e abióticos);</a:t>
            </a:r>
          </a:p>
          <a:p>
            <a:endParaRPr lang="pt-BR" sz="1500" b="1">
              <a:latin typeface="Calibri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pt-BR" sz="2800" b="1" i="1" u="sng">
                <a:solidFill>
                  <a:srgbClr val="FF0066"/>
                </a:solidFill>
                <a:latin typeface="Calibri" pitchFamily="34" charset="0"/>
              </a:rPr>
              <a:t> BIOSFERA: </a:t>
            </a:r>
            <a:r>
              <a:rPr lang="pt-BR" sz="2800" b="1">
                <a:latin typeface="Calibri" pitchFamily="34" charset="0"/>
              </a:rPr>
              <a:t>é o conjunto de todos os ecossistemas da Terra.</a:t>
            </a:r>
            <a:r>
              <a:rPr lang="pt-BR" sz="2800" b="1" i="1" u="sng">
                <a:solidFill>
                  <a:srgbClr val="FF0066"/>
                </a:solidFill>
                <a:latin typeface="Calibri" pitchFamily="34" charset="0"/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819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813" y="0"/>
            <a:ext cx="7429500" cy="669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250825" y="549275"/>
            <a:ext cx="86217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2800">
                <a:latin typeface="Calibri" pitchFamily="34" charset="0"/>
              </a:rPr>
              <a:t>Ecótono: Transição entre dois ecossistemas vizinhos</a:t>
            </a:r>
            <a:r>
              <a:rPr lang="pt-BR">
                <a:latin typeface="Calibri" pitchFamily="34" charset="0"/>
              </a:rPr>
              <a:t>.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468313" y="1412875"/>
            <a:ext cx="8280400" cy="5199063"/>
            <a:chOff x="385" y="845"/>
            <a:chExt cx="5216" cy="3275"/>
          </a:xfrm>
        </p:grpSpPr>
        <p:pic>
          <p:nvPicPr>
            <p:cNvPr id="10244" name="Picture 1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47" y="845"/>
              <a:ext cx="3448" cy="2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245" name="Line 11"/>
            <p:cNvSpPr>
              <a:spLocks noChangeShapeType="1"/>
            </p:cNvSpPr>
            <p:nvPr/>
          </p:nvSpPr>
          <p:spPr bwMode="auto">
            <a:xfrm>
              <a:off x="3016" y="2205"/>
              <a:ext cx="0" cy="149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0246" name="Text Box 12"/>
            <p:cNvSpPr txBox="1">
              <a:spLocks noChangeArrowheads="1"/>
            </p:cNvSpPr>
            <p:nvPr/>
          </p:nvSpPr>
          <p:spPr bwMode="auto">
            <a:xfrm>
              <a:off x="2517" y="3793"/>
              <a:ext cx="1361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pt-BR" sz="2800">
                  <a:latin typeface="Calibri" pitchFamily="34" charset="0"/>
                </a:rPr>
                <a:t>ECÓTONO</a:t>
              </a:r>
            </a:p>
          </p:txBody>
        </p:sp>
        <p:sp>
          <p:nvSpPr>
            <p:cNvPr id="10247" name="Line 13"/>
            <p:cNvSpPr>
              <a:spLocks noChangeShapeType="1"/>
            </p:cNvSpPr>
            <p:nvPr/>
          </p:nvSpPr>
          <p:spPr bwMode="auto">
            <a:xfrm flipH="1">
              <a:off x="1066" y="1933"/>
              <a:ext cx="635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0248" name="Text Box 15"/>
            <p:cNvSpPr txBox="1">
              <a:spLocks noChangeArrowheads="1"/>
            </p:cNvSpPr>
            <p:nvPr/>
          </p:nvSpPr>
          <p:spPr bwMode="auto">
            <a:xfrm>
              <a:off x="385" y="2886"/>
              <a:ext cx="167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pt-BR" sz="2400">
                  <a:latin typeface="Calibri" pitchFamily="34" charset="0"/>
                </a:rPr>
                <a:t>Ecossistema 1</a:t>
              </a:r>
            </a:p>
          </p:txBody>
        </p:sp>
        <p:sp>
          <p:nvSpPr>
            <p:cNvPr id="10249" name="Text Box 16"/>
            <p:cNvSpPr txBox="1">
              <a:spLocks noChangeArrowheads="1"/>
            </p:cNvSpPr>
            <p:nvPr/>
          </p:nvSpPr>
          <p:spPr bwMode="auto">
            <a:xfrm>
              <a:off x="4150" y="2840"/>
              <a:ext cx="145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pt-BR" sz="2400">
                  <a:latin typeface="Calibri" pitchFamily="34" charset="0"/>
                </a:rPr>
                <a:t>Ecossistema 2</a:t>
              </a:r>
            </a:p>
          </p:txBody>
        </p:sp>
        <p:sp>
          <p:nvSpPr>
            <p:cNvPr id="10250" name="Line 17"/>
            <p:cNvSpPr>
              <a:spLocks noChangeShapeType="1"/>
            </p:cNvSpPr>
            <p:nvPr/>
          </p:nvSpPr>
          <p:spPr bwMode="auto">
            <a:xfrm>
              <a:off x="4150" y="2024"/>
              <a:ext cx="907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4"/>
          <p:cNvSpPr txBox="1">
            <a:spLocks noChangeArrowheads="1"/>
          </p:cNvSpPr>
          <p:nvPr/>
        </p:nvSpPr>
        <p:spPr bwMode="auto">
          <a:xfrm>
            <a:off x="1979613" y="941388"/>
            <a:ext cx="5400675" cy="3506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3200" b="1">
                <a:solidFill>
                  <a:srgbClr val="008000"/>
                </a:solidFill>
                <a:latin typeface="Verdana" pitchFamily="34" charset="0"/>
              </a:rPr>
              <a:t>AUTÓTROFOS:</a:t>
            </a:r>
          </a:p>
          <a:p>
            <a:pPr algn="ctr">
              <a:spcBef>
                <a:spcPct val="50000"/>
              </a:spcBef>
            </a:pPr>
            <a:endParaRPr lang="pt-BR" sz="3200" b="1">
              <a:solidFill>
                <a:srgbClr val="008000"/>
              </a:solidFill>
              <a:latin typeface="Verdana" pitchFamily="34" charset="0"/>
            </a:endParaRPr>
          </a:p>
          <a:p>
            <a:pPr algn="ctr">
              <a:spcBef>
                <a:spcPct val="50000"/>
              </a:spcBef>
            </a:pPr>
            <a:endParaRPr lang="pt-BR" sz="3200" b="1">
              <a:solidFill>
                <a:srgbClr val="008000"/>
              </a:solidFill>
              <a:latin typeface="Verdana" pitchFamily="34" charset="0"/>
            </a:endParaRPr>
          </a:p>
          <a:p>
            <a:pPr algn="ctr">
              <a:spcBef>
                <a:spcPct val="50000"/>
              </a:spcBef>
            </a:pPr>
            <a:endParaRPr lang="pt-BR" sz="3200" b="1">
              <a:solidFill>
                <a:srgbClr val="008000"/>
              </a:solidFill>
              <a:latin typeface="Verdana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pt-BR" sz="3200" b="1">
                <a:solidFill>
                  <a:srgbClr val="008000"/>
                </a:solidFill>
                <a:latin typeface="Verdana" pitchFamily="34" charset="0"/>
              </a:rPr>
              <a:t>HETERÓTROFOS: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CaixaDeTexto 1"/>
          <p:cNvSpPr txBox="1">
            <a:spLocks noChangeArrowheads="1"/>
          </p:cNvSpPr>
          <p:nvPr/>
        </p:nvSpPr>
        <p:spPr bwMode="auto">
          <a:xfrm>
            <a:off x="322263" y="484188"/>
            <a:ext cx="87137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3600" b="1">
                <a:solidFill>
                  <a:srgbClr val="008000"/>
                </a:solidFill>
                <a:latin typeface="Calibri" pitchFamily="34" charset="0"/>
              </a:rPr>
              <a:t>CADEIA ALIMENTAR (Cadeia Trófica)</a:t>
            </a:r>
          </a:p>
        </p:txBody>
      </p:sp>
      <p:sp>
        <p:nvSpPr>
          <p:cNvPr id="11267" name="Retângulo 2"/>
          <p:cNvSpPr>
            <a:spLocks noChangeArrowheads="1"/>
          </p:cNvSpPr>
          <p:nvPr/>
        </p:nvSpPr>
        <p:spPr bwMode="auto">
          <a:xfrm>
            <a:off x="642938" y="1214438"/>
            <a:ext cx="771525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800" b="1">
                <a:latin typeface="Calibri" pitchFamily="34" charset="0"/>
              </a:rPr>
              <a:t>Relações de alimentação entre os </a:t>
            </a:r>
            <a:r>
              <a:rPr lang="pt-BR" sz="2800" b="1">
                <a:latin typeface="Calibri" pitchFamily="34" charset="0"/>
                <a:hlinkClick r:id="rId2" action="ppaction://hlinkfile" tooltip="Organismo"/>
              </a:rPr>
              <a:t>organismos</a:t>
            </a:r>
            <a:r>
              <a:rPr lang="pt-BR" sz="2800" b="1">
                <a:latin typeface="Calibri" pitchFamily="34" charset="0"/>
              </a:rPr>
              <a:t> de uma </a:t>
            </a:r>
            <a:r>
              <a:rPr lang="pt-BR" sz="2800" b="1">
                <a:latin typeface="Calibri" pitchFamily="34" charset="0"/>
                <a:hlinkClick r:id="rId3" action="ppaction://hlinkfile" tooltip="Comunidade"/>
              </a:rPr>
              <a:t>comunidade</a:t>
            </a:r>
            <a:r>
              <a:rPr lang="pt-BR" sz="2800" b="1">
                <a:latin typeface="Calibri" pitchFamily="34" charset="0"/>
              </a:rPr>
              <a:t>, iniciando-se nos </a:t>
            </a:r>
            <a:r>
              <a:rPr lang="pt-BR" sz="2800" b="1">
                <a:latin typeface="Calibri" pitchFamily="34" charset="0"/>
                <a:hlinkClick r:id="rId4" action="ppaction://hlinkfile" tooltip="Produtor"/>
              </a:rPr>
              <a:t>produtores</a:t>
            </a:r>
            <a:r>
              <a:rPr lang="pt-BR" sz="2800" b="1">
                <a:latin typeface="Calibri" pitchFamily="34" charset="0"/>
              </a:rPr>
              <a:t> e passando pelos </a:t>
            </a:r>
            <a:r>
              <a:rPr lang="pt-BR" sz="2800" b="1">
                <a:latin typeface="Calibri" pitchFamily="34" charset="0"/>
                <a:hlinkClick r:id="rId5" action="ppaction://hlinkfile" tooltip="Herbívoro"/>
              </a:rPr>
              <a:t>herbívoros</a:t>
            </a:r>
            <a:r>
              <a:rPr lang="pt-BR" sz="2800" b="1">
                <a:latin typeface="Calibri" pitchFamily="34" charset="0"/>
              </a:rPr>
              <a:t>, </a:t>
            </a:r>
            <a:r>
              <a:rPr lang="pt-BR" sz="2800" b="1">
                <a:latin typeface="Calibri" pitchFamily="34" charset="0"/>
                <a:hlinkClick r:id="rId6" action="ppaction://hlinkfile" tooltip="Predador"/>
              </a:rPr>
              <a:t>predadores</a:t>
            </a:r>
            <a:r>
              <a:rPr lang="pt-BR" sz="2800" b="1">
                <a:latin typeface="Calibri" pitchFamily="34" charset="0"/>
              </a:rPr>
              <a:t> e </a:t>
            </a:r>
            <a:r>
              <a:rPr lang="pt-BR" sz="2800" b="1">
                <a:latin typeface="Calibri" pitchFamily="34" charset="0"/>
                <a:hlinkClick r:id="rId7" action="ppaction://hlinkfile" tooltip="Decompositor"/>
              </a:rPr>
              <a:t>decompositores</a:t>
            </a:r>
            <a:r>
              <a:rPr lang="pt-BR" sz="2800" b="1">
                <a:latin typeface="Calibri" pitchFamily="34" charset="0"/>
              </a:rPr>
              <a:t>, por esta ordem.</a:t>
            </a:r>
          </a:p>
        </p:txBody>
      </p:sp>
      <p:pic>
        <p:nvPicPr>
          <p:cNvPr id="12292" name="Picture 2" descr="http://ich.unito.com.br/materia/resources/images/che/cadeia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285875" y="3286125"/>
            <a:ext cx="3571875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786438" y="2643188"/>
            <a:ext cx="3000375" cy="395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126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CaixaDeTexto 1"/>
          <p:cNvSpPr txBox="1">
            <a:spLocks noChangeArrowheads="1"/>
          </p:cNvSpPr>
          <p:nvPr/>
        </p:nvSpPr>
        <p:spPr bwMode="auto">
          <a:xfrm>
            <a:off x="215900" y="142875"/>
            <a:ext cx="8820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3600" b="1">
                <a:solidFill>
                  <a:srgbClr val="008000"/>
                </a:solidFill>
                <a:latin typeface="Calibri" pitchFamily="34" charset="0"/>
              </a:rPr>
              <a:t>CADEIA ALIMENTAR (Cadeia Trófica)</a:t>
            </a:r>
          </a:p>
        </p:txBody>
      </p:sp>
      <p:sp>
        <p:nvSpPr>
          <p:cNvPr id="12291" name="Retângulo 2"/>
          <p:cNvSpPr>
            <a:spLocks noChangeArrowheads="1"/>
          </p:cNvSpPr>
          <p:nvPr/>
        </p:nvSpPr>
        <p:spPr bwMode="auto">
          <a:xfrm>
            <a:off x="642938" y="785813"/>
            <a:ext cx="7715250" cy="3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800" b="1" i="1" u="sng">
                <a:solidFill>
                  <a:srgbClr val="009900"/>
                </a:solidFill>
                <a:latin typeface="Calibri" pitchFamily="34" charset="0"/>
              </a:rPr>
              <a:t>PRODUTORES:</a:t>
            </a:r>
            <a:r>
              <a:rPr lang="pt-BR" sz="2800" b="1">
                <a:latin typeface="Calibri" pitchFamily="34" charset="0"/>
              </a:rPr>
              <a:t> capazes de fixar a energia luminosa sob a forma de </a:t>
            </a:r>
            <a:r>
              <a:rPr lang="pt-BR" sz="2800" b="1">
                <a:latin typeface="Calibri" pitchFamily="34" charset="0"/>
                <a:hlinkClick r:id="rId2" action="ppaction://hlinkfile" tooltip="Energia química"/>
              </a:rPr>
              <a:t>energia química</a:t>
            </a:r>
            <a:r>
              <a:rPr lang="pt-BR" sz="2800" b="1">
                <a:latin typeface="Calibri" pitchFamily="34" charset="0"/>
              </a:rPr>
              <a:t>. São chamados </a:t>
            </a:r>
            <a:r>
              <a:rPr lang="pt-BR" sz="2800" b="1" i="1">
                <a:latin typeface="Calibri" pitchFamily="34" charset="0"/>
              </a:rPr>
              <a:t>autótrofos.</a:t>
            </a:r>
          </a:p>
          <a:p>
            <a:endParaRPr lang="pt-BR" sz="2800" b="1" i="1" u="sng">
              <a:latin typeface="Calibri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pt-BR" sz="2800" b="1" i="1">
                <a:latin typeface="Calibri" pitchFamily="34" charset="0"/>
              </a:rPr>
              <a:t> </a:t>
            </a:r>
            <a:r>
              <a:rPr lang="pt-BR" sz="2800" b="1">
                <a:latin typeface="Calibri" pitchFamily="34" charset="0"/>
              </a:rPr>
              <a:t>Dividem-se em:</a:t>
            </a:r>
          </a:p>
          <a:p>
            <a:r>
              <a:rPr lang="pt-BR" sz="2800" b="1">
                <a:latin typeface="Calibri" pitchFamily="34" charset="0"/>
              </a:rPr>
              <a:t>    * Produtores fotossintetizantes;</a:t>
            </a:r>
          </a:p>
          <a:p>
            <a:r>
              <a:rPr lang="pt-BR" sz="2800" b="1">
                <a:latin typeface="Calibri" pitchFamily="34" charset="0"/>
              </a:rPr>
              <a:t>    * Produtores químiossintetizantes.</a:t>
            </a:r>
          </a:p>
        </p:txBody>
      </p:sp>
      <p:pic>
        <p:nvPicPr>
          <p:cNvPr id="12292" name="Picture 4" descr="http://static.hsw.com.br/gif/irrigation-photosynthesis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4438" y="4000500"/>
            <a:ext cx="2914650" cy="260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6" descr="http://www.medicinageriatrica.com.br/wp-content/uploads/2007/08/koch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4938" y="4000500"/>
            <a:ext cx="1428750" cy="260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1229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lead.cap.ufrgs.br/~francisco/amadis_amora_teste/paginas/projeto_330/fotossintes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75" y="1571625"/>
            <a:ext cx="6738938" cy="528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Retângulo 2"/>
          <p:cNvSpPr>
            <a:spLocks noChangeArrowheads="1"/>
          </p:cNvSpPr>
          <p:nvPr/>
        </p:nvSpPr>
        <p:spPr bwMode="auto">
          <a:xfrm>
            <a:off x="357188" y="285750"/>
            <a:ext cx="7929562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pt-BR" sz="2800" b="1" i="1" u="sng">
                <a:solidFill>
                  <a:srgbClr val="009900"/>
                </a:solidFill>
                <a:latin typeface="Calibri" pitchFamily="34" charset="0"/>
              </a:rPr>
              <a:t>PRODUTORES FOTOSSINTETIZANTES:</a:t>
            </a:r>
          </a:p>
          <a:p>
            <a:r>
              <a:rPr lang="pt-BR" sz="2800" b="1">
                <a:solidFill>
                  <a:srgbClr val="009900"/>
                </a:solidFill>
                <a:latin typeface="Calibri" pitchFamily="34" charset="0"/>
              </a:rPr>
              <a:t>     </a:t>
            </a:r>
            <a:r>
              <a:rPr lang="pt-BR" sz="2800" b="1">
                <a:latin typeface="Calibri" pitchFamily="34" charset="0"/>
              </a:rPr>
              <a:t>* Equação geral da fotossíntese:</a:t>
            </a:r>
          </a:p>
          <a:p>
            <a:r>
              <a:rPr lang="pt-BR" sz="2800" b="1">
                <a:latin typeface="Calibri" pitchFamily="34" charset="0"/>
              </a:rPr>
              <a:t>12 H</a:t>
            </a:r>
            <a:r>
              <a:rPr lang="pt-BR" sz="2400" b="1">
                <a:latin typeface="Calibri" pitchFamily="34" charset="0"/>
              </a:rPr>
              <a:t>2</a:t>
            </a:r>
            <a:r>
              <a:rPr lang="pt-BR" sz="2800" b="1">
                <a:latin typeface="Calibri" pitchFamily="34" charset="0"/>
              </a:rPr>
              <a:t>O + 6 CO</a:t>
            </a:r>
            <a:r>
              <a:rPr lang="pt-BR" sz="2400" b="1">
                <a:latin typeface="Calibri" pitchFamily="34" charset="0"/>
              </a:rPr>
              <a:t>2 </a:t>
            </a:r>
            <a:r>
              <a:rPr lang="pt-BR" sz="2800" b="1">
                <a:latin typeface="Calibri" pitchFamily="34" charset="0"/>
              </a:rPr>
              <a:t>+ energia → C</a:t>
            </a:r>
            <a:r>
              <a:rPr lang="pt-BR" sz="2400" b="1">
                <a:latin typeface="Calibri" pitchFamily="34" charset="0"/>
              </a:rPr>
              <a:t>6</a:t>
            </a:r>
            <a:r>
              <a:rPr lang="pt-BR" sz="2800" b="1">
                <a:latin typeface="Calibri" pitchFamily="34" charset="0"/>
              </a:rPr>
              <a:t>H</a:t>
            </a:r>
            <a:r>
              <a:rPr lang="pt-BR" sz="2400" b="1">
                <a:latin typeface="Calibri" pitchFamily="34" charset="0"/>
              </a:rPr>
              <a:t>12</a:t>
            </a:r>
            <a:r>
              <a:rPr lang="pt-BR" sz="2800" b="1">
                <a:latin typeface="Calibri" pitchFamily="34" charset="0"/>
              </a:rPr>
              <a:t>O</a:t>
            </a:r>
            <a:r>
              <a:rPr lang="pt-BR" sz="2400" b="1">
                <a:latin typeface="Calibri" pitchFamily="34" charset="0"/>
              </a:rPr>
              <a:t>6</a:t>
            </a:r>
            <a:r>
              <a:rPr lang="pt-BR" sz="2800" b="1">
                <a:latin typeface="Calibri" pitchFamily="34" charset="0"/>
              </a:rPr>
              <a:t> + 6 H</a:t>
            </a:r>
            <a:r>
              <a:rPr lang="pt-BR" sz="2400" b="1">
                <a:latin typeface="Calibri" pitchFamily="34" charset="0"/>
              </a:rPr>
              <a:t>2</a:t>
            </a:r>
            <a:r>
              <a:rPr lang="pt-BR" sz="2800" b="1">
                <a:latin typeface="Calibri" pitchFamily="34" charset="0"/>
              </a:rPr>
              <a:t>O + 6 O</a:t>
            </a:r>
            <a:r>
              <a:rPr lang="pt-BR" sz="2400" b="1">
                <a:latin typeface="Calibri" pitchFamily="34" charset="0"/>
              </a:rPr>
              <a:t>2</a:t>
            </a:r>
          </a:p>
          <a:p>
            <a:endParaRPr lang="pt-BR" sz="2400" b="1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aixaDeTexto 1"/>
          <p:cNvSpPr txBox="1">
            <a:spLocks noChangeArrowheads="1"/>
          </p:cNvSpPr>
          <p:nvPr/>
        </p:nvSpPr>
        <p:spPr bwMode="auto">
          <a:xfrm>
            <a:off x="179388" y="142875"/>
            <a:ext cx="85693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3600" b="1">
                <a:solidFill>
                  <a:srgbClr val="008000"/>
                </a:solidFill>
                <a:latin typeface="Calibri" pitchFamily="34" charset="0"/>
              </a:rPr>
              <a:t>CADEIA ALIMENTAR (Cadeia Trófica)</a:t>
            </a:r>
          </a:p>
        </p:txBody>
      </p:sp>
      <p:sp>
        <p:nvSpPr>
          <p:cNvPr id="15363" name="Retângulo 4"/>
          <p:cNvSpPr>
            <a:spLocks noChangeArrowheads="1"/>
          </p:cNvSpPr>
          <p:nvPr/>
        </p:nvSpPr>
        <p:spPr bwMode="auto">
          <a:xfrm>
            <a:off x="428625" y="785813"/>
            <a:ext cx="7929563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pt-BR" sz="2800" b="1" i="1" u="sng">
                <a:solidFill>
                  <a:srgbClr val="009900"/>
                </a:solidFill>
                <a:latin typeface="Calibri" pitchFamily="34" charset="0"/>
              </a:rPr>
              <a:t>PRODUTORES FOTOSSINTETIZANTES:</a:t>
            </a:r>
          </a:p>
          <a:p>
            <a:r>
              <a:rPr lang="pt-BR" sz="2800" b="1">
                <a:solidFill>
                  <a:srgbClr val="009900"/>
                </a:solidFill>
                <a:latin typeface="Calibri" pitchFamily="34" charset="0"/>
              </a:rPr>
              <a:t>      </a:t>
            </a:r>
            <a:r>
              <a:rPr lang="pt-BR" sz="2800" b="1">
                <a:latin typeface="Calibri" pitchFamily="34" charset="0"/>
              </a:rPr>
              <a:t>* São as plantas verdes, algas e fitoplâncton.</a:t>
            </a:r>
            <a:r>
              <a:rPr lang="pt-BR" sz="2400" b="1">
                <a:latin typeface="Calibri" pitchFamily="34" charset="0"/>
              </a:rPr>
              <a:t> </a:t>
            </a:r>
            <a:endParaRPr lang="pt-BR" sz="2800" b="1">
              <a:latin typeface="Calibri" pitchFamily="34" charset="0"/>
            </a:endParaRPr>
          </a:p>
        </p:txBody>
      </p:sp>
      <p:pic>
        <p:nvPicPr>
          <p:cNvPr id="15364" name="Picture 2" descr="http://www.mundofree.com/zco/fitoplancton/fitoplancton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1928813"/>
            <a:ext cx="3143250" cy="2147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4" descr="http://www.jonolavsakvarium.com/blog/200708/th_ulv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50" y="4214813"/>
            <a:ext cx="3643313" cy="242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6" descr="http://baixaki.ig.com.br/imagens/wpapers/BXK24592_arvore-porto-seguro-brasil8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4813" y="1928813"/>
            <a:ext cx="4286250" cy="287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tângulo 1"/>
          <p:cNvSpPr>
            <a:spLocks noChangeArrowheads="1"/>
          </p:cNvSpPr>
          <p:nvPr/>
        </p:nvSpPr>
        <p:spPr bwMode="auto">
          <a:xfrm>
            <a:off x="611188" y="981075"/>
            <a:ext cx="7929562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pt-BR" sz="2800" b="1" i="1" u="sng">
                <a:solidFill>
                  <a:srgbClr val="C00000"/>
                </a:solidFill>
                <a:latin typeface="Calibri" pitchFamily="34" charset="0"/>
              </a:rPr>
              <a:t>PRODUTORES QUIMIOSSINTÉTICOS:</a:t>
            </a:r>
          </a:p>
          <a:p>
            <a:r>
              <a:rPr lang="pt-BR" sz="2800" b="1">
                <a:solidFill>
                  <a:srgbClr val="009900"/>
                </a:solidFill>
                <a:latin typeface="Calibri" pitchFamily="34" charset="0"/>
              </a:rPr>
              <a:t>     </a:t>
            </a:r>
            <a:r>
              <a:rPr lang="pt-BR" sz="2800" b="1">
                <a:latin typeface="Calibri" pitchFamily="34" charset="0"/>
              </a:rPr>
              <a:t>* A matéria orgânica é proveniente da oxidação de compostos orgânicos;</a:t>
            </a:r>
            <a:endParaRPr lang="pt-BR" sz="2400" b="1">
              <a:latin typeface="Calibri" pitchFamily="34" charset="0"/>
            </a:endParaRPr>
          </a:p>
          <a:p>
            <a:r>
              <a:rPr lang="pt-BR" sz="2400" b="1">
                <a:latin typeface="Calibri" pitchFamily="34" charset="0"/>
              </a:rPr>
              <a:t>      </a:t>
            </a:r>
            <a:r>
              <a:rPr lang="pt-BR" sz="2800" b="1">
                <a:latin typeface="Calibri" pitchFamily="34" charset="0"/>
              </a:rPr>
              <a:t>* Ocorrem em certas bactérias.</a:t>
            </a:r>
          </a:p>
        </p:txBody>
      </p:sp>
      <p:sp>
        <p:nvSpPr>
          <p:cNvPr id="15363" name="CaixaDeTexto 2"/>
          <p:cNvSpPr txBox="1">
            <a:spLocks noChangeArrowheads="1"/>
          </p:cNvSpPr>
          <p:nvPr/>
        </p:nvSpPr>
        <p:spPr bwMode="auto">
          <a:xfrm>
            <a:off x="468313" y="195263"/>
            <a:ext cx="839311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3600" b="1">
                <a:solidFill>
                  <a:srgbClr val="008000"/>
                </a:solidFill>
                <a:latin typeface="Calibri" pitchFamily="34" charset="0"/>
              </a:rPr>
              <a:t>CADEIA ALIMENTAR (Cadeia Trófica)</a:t>
            </a: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357188" y="2928938"/>
            <a:ext cx="81375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2800" b="1">
                <a:latin typeface="Calibri" pitchFamily="34" charset="0"/>
              </a:rPr>
              <a:t>2 NH</a:t>
            </a:r>
            <a:r>
              <a:rPr lang="pt-BR" sz="2000" b="1">
                <a:latin typeface="Calibri" pitchFamily="34" charset="0"/>
              </a:rPr>
              <a:t>3</a:t>
            </a:r>
            <a:r>
              <a:rPr lang="pt-BR" sz="2800" b="1">
                <a:latin typeface="Calibri" pitchFamily="34" charset="0"/>
              </a:rPr>
              <a:t> + 3 O</a:t>
            </a:r>
            <a:r>
              <a:rPr lang="pt-BR" sz="2000" b="1">
                <a:latin typeface="Calibri" pitchFamily="34" charset="0"/>
              </a:rPr>
              <a:t>2   </a:t>
            </a:r>
            <a:r>
              <a:rPr lang="pt-BR" sz="2800" b="1">
                <a:latin typeface="Calibri" pitchFamily="34" charset="0"/>
              </a:rPr>
              <a:t> →   2 NO</a:t>
            </a:r>
            <a:r>
              <a:rPr lang="pt-BR" sz="2000" b="1">
                <a:latin typeface="Calibri" pitchFamily="34" charset="0"/>
              </a:rPr>
              <a:t>2</a:t>
            </a:r>
            <a:r>
              <a:rPr lang="pt-BR" sz="2800" b="1">
                <a:latin typeface="Calibri" pitchFamily="34" charset="0"/>
              </a:rPr>
              <a:t> + 2 H</a:t>
            </a:r>
            <a:r>
              <a:rPr lang="pt-BR" sz="2000" b="1" baseline="30000">
                <a:latin typeface="Calibri" pitchFamily="34" charset="0"/>
              </a:rPr>
              <a:t>+</a:t>
            </a:r>
            <a:r>
              <a:rPr lang="pt-BR" sz="2800" b="1">
                <a:latin typeface="Calibri" pitchFamily="34" charset="0"/>
              </a:rPr>
              <a:t> + 2 H</a:t>
            </a:r>
            <a:r>
              <a:rPr lang="pt-BR" b="1">
                <a:latin typeface="Calibri" pitchFamily="34" charset="0"/>
              </a:rPr>
              <a:t>2</a:t>
            </a:r>
            <a:r>
              <a:rPr lang="pt-BR" sz="2800" b="1">
                <a:latin typeface="Calibri" pitchFamily="34" charset="0"/>
              </a:rPr>
              <a:t>O + energia</a:t>
            </a:r>
          </a:p>
        </p:txBody>
      </p:sp>
      <p:pic>
        <p:nvPicPr>
          <p:cNvPr id="15365" name="Picture 2" descr="http://filebox.vt.edu/users/chagedor/biol_4684/Microbes/pseud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5" y="3795713"/>
            <a:ext cx="3929063" cy="269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4" descr="http://www.ambientebrasil.com.br/images/biotecnologia/bacterias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4938" y="3786188"/>
            <a:ext cx="2786062" cy="269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  <p:bldP spid="15363" grpId="0"/>
      <p:bldP spid="1536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aixaDeTexto 1"/>
          <p:cNvSpPr txBox="1">
            <a:spLocks noChangeArrowheads="1"/>
          </p:cNvSpPr>
          <p:nvPr/>
        </p:nvSpPr>
        <p:spPr bwMode="auto">
          <a:xfrm>
            <a:off x="142875" y="142875"/>
            <a:ext cx="88931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3600" b="1">
                <a:solidFill>
                  <a:srgbClr val="008000"/>
                </a:solidFill>
                <a:latin typeface="Calibri" pitchFamily="34" charset="0"/>
              </a:rPr>
              <a:t>CADEIA ALIMENTAR (Cadeia Trófica)</a:t>
            </a:r>
          </a:p>
        </p:txBody>
      </p:sp>
      <p:sp>
        <p:nvSpPr>
          <p:cNvPr id="16387" name="Retângulo 2"/>
          <p:cNvSpPr>
            <a:spLocks noChangeArrowheads="1"/>
          </p:cNvSpPr>
          <p:nvPr/>
        </p:nvSpPr>
        <p:spPr bwMode="auto">
          <a:xfrm>
            <a:off x="642938" y="785813"/>
            <a:ext cx="7715250" cy="267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800" b="1" i="1" u="sng">
                <a:solidFill>
                  <a:srgbClr val="FF0066"/>
                </a:solidFill>
                <a:latin typeface="Calibri" pitchFamily="34" charset="0"/>
              </a:rPr>
              <a:t>CONSUMIDORES:</a:t>
            </a:r>
            <a:r>
              <a:rPr lang="pt-BR" sz="2800" b="1">
                <a:solidFill>
                  <a:srgbClr val="FF0066"/>
                </a:solidFill>
                <a:latin typeface="Calibri" pitchFamily="34" charset="0"/>
              </a:rPr>
              <a:t> </a:t>
            </a:r>
            <a:r>
              <a:rPr lang="pt-BR" sz="2800" b="1">
                <a:latin typeface="Calibri" pitchFamily="34" charset="0"/>
              </a:rPr>
              <a:t>são organismos que não produzem seu alimento (heterótrofos) e nutrem-se dos produtores (direta ou indiretamente).</a:t>
            </a:r>
            <a:endParaRPr lang="pt-BR" sz="2800" b="1" i="1">
              <a:latin typeface="Calibri" pitchFamily="34" charset="0"/>
            </a:endParaRPr>
          </a:p>
          <a:p>
            <a:endParaRPr lang="pt-BR" sz="2800" b="1">
              <a:latin typeface="Calibri" pitchFamily="34" charset="0"/>
            </a:endParaRPr>
          </a:p>
          <a:p>
            <a:r>
              <a:rPr lang="pt-BR" sz="2800" b="1">
                <a:latin typeface="Calibri" pitchFamily="34" charset="0"/>
              </a:rPr>
              <a:t>    </a:t>
            </a:r>
            <a:r>
              <a:rPr lang="pt-BR" sz="2800" b="1">
                <a:solidFill>
                  <a:srgbClr val="FF00FF"/>
                </a:solidFill>
                <a:latin typeface="Calibri" pitchFamily="34" charset="0"/>
              </a:rPr>
              <a:t>* </a:t>
            </a:r>
            <a:r>
              <a:rPr lang="pt-BR" sz="2800" b="1" u="sng">
                <a:solidFill>
                  <a:srgbClr val="FF00FF"/>
                </a:solidFill>
                <a:latin typeface="Calibri" pitchFamily="34" charset="0"/>
              </a:rPr>
              <a:t>Consumidores primários (C1):</a:t>
            </a:r>
            <a:r>
              <a:rPr lang="pt-BR" sz="2800" b="1">
                <a:solidFill>
                  <a:srgbClr val="FF00FF"/>
                </a:solidFill>
                <a:latin typeface="Calibri" pitchFamily="34" charset="0"/>
              </a:rPr>
              <a:t> </a:t>
            </a:r>
            <a:r>
              <a:rPr lang="pt-BR" sz="2800" b="1">
                <a:latin typeface="Calibri" pitchFamily="34" charset="0"/>
              </a:rPr>
              <a:t>são os herbívoros e parasitas de plantas verdes.</a:t>
            </a:r>
            <a:endParaRPr lang="pt-BR" sz="2800" b="1" u="sng">
              <a:latin typeface="Calibri" pitchFamily="34" charset="0"/>
            </a:endParaRPr>
          </a:p>
        </p:txBody>
      </p:sp>
      <p:pic>
        <p:nvPicPr>
          <p:cNvPr id="16388" name="Picture 2" descr="http://www6.ufrgs.br/agronomia/disciplina/Pastejo/foto-bo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257675"/>
            <a:ext cx="3467100" cy="260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8" descr="http://www.sct.embrapa.br/diacampo/2006/img/Foto_parasitoid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3" y="3956050"/>
            <a:ext cx="4071937" cy="290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  <p:bldP spid="1638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CaixaDeTexto 1"/>
          <p:cNvSpPr txBox="1">
            <a:spLocks noChangeArrowheads="1"/>
          </p:cNvSpPr>
          <p:nvPr/>
        </p:nvSpPr>
        <p:spPr bwMode="auto">
          <a:xfrm>
            <a:off x="323850" y="142875"/>
            <a:ext cx="84963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3600" b="1">
                <a:solidFill>
                  <a:srgbClr val="008000"/>
                </a:solidFill>
                <a:latin typeface="Calibri" pitchFamily="34" charset="0"/>
              </a:rPr>
              <a:t>CADEIA ALIMENTAR (Cadeia Trófica)</a:t>
            </a:r>
          </a:p>
        </p:txBody>
      </p:sp>
      <p:sp>
        <p:nvSpPr>
          <p:cNvPr id="18435" name="Retângulo 2"/>
          <p:cNvSpPr>
            <a:spLocks noChangeArrowheads="1"/>
          </p:cNvSpPr>
          <p:nvPr/>
        </p:nvSpPr>
        <p:spPr bwMode="auto">
          <a:xfrm>
            <a:off x="642938" y="785813"/>
            <a:ext cx="771525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800" b="1">
                <a:solidFill>
                  <a:srgbClr val="FF00FF"/>
                </a:solidFill>
                <a:latin typeface="Calibri" pitchFamily="34" charset="0"/>
              </a:rPr>
              <a:t>* </a:t>
            </a:r>
            <a:r>
              <a:rPr lang="pt-BR" sz="2800" b="1" u="sng">
                <a:solidFill>
                  <a:srgbClr val="FF00FF"/>
                </a:solidFill>
                <a:latin typeface="Calibri" pitchFamily="34" charset="0"/>
              </a:rPr>
              <a:t>Consumidores secundários (C2):</a:t>
            </a:r>
            <a:r>
              <a:rPr lang="pt-BR" sz="2800" b="1">
                <a:solidFill>
                  <a:srgbClr val="FF00FF"/>
                </a:solidFill>
                <a:latin typeface="Calibri" pitchFamily="34" charset="0"/>
              </a:rPr>
              <a:t> </a:t>
            </a:r>
            <a:r>
              <a:rPr lang="pt-BR" sz="2800" b="1">
                <a:latin typeface="Calibri" pitchFamily="34" charset="0"/>
              </a:rPr>
              <a:t>são os carnívoros que se alimentam de herbívoros.</a:t>
            </a:r>
            <a:endParaRPr lang="pt-BR" sz="2800" b="1" u="sng">
              <a:latin typeface="Calibri" pitchFamily="34" charset="0"/>
            </a:endParaRPr>
          </a:p>
        </p:txBody>
      </p:sp>
      <p:pic>
        <p:nvPicPr>
          <p:cNvPr id="18436" name="Picture 2" descr="http://atuleirus.weblog.com.pt/arquivo/Arachnophobi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7563" y="4357688"/>
            <a:ext cx="2428875" cy="250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4" descr="http://www.colegiosaofrancisco.com.br/alfa/animais/imagens/sapo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10250" y="4362450"/>
            <a:ext cx="3333750" cy="249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Picture 6" descr="http://www.e-farsas.com/raposa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785938"/>
            <a:ext cx="3333750" cy="237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9" name="Picture 10" descr="http://www.portaltarot.com/zodiaco/Gat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29000" y="1785938"/>
            <a:ext cx="3198813" cy="238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0" name="Picture 14" descr="http://www.tamstuart.com/Slide%20Show%202003/images/European%20Starling%20590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357688"/>
            <a:ext cx="3297238" cy="250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1" name="Picture 16" descr="http://www.riverstonebead.com/images/netsuke/Netsuke%20Cobra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24675" y="1643063"/>
            <a:ext cx="2219325" cy="260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aixaDeTexto 1"/>
          <p:cNvSpPr txBox="1">
            <a:spLocks noChangeArrowheads="1"/>
          </p:cNvSpPr>
          <p:nvPr/>
        </p:nvSpPr>
        <p:spPr bwMode="auto">
          <a:xfrm>
            <a:off x="323850" y="142875"/>
            <a:ext cx="84248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3600" b="1">
                <a:solidFill>
                  <a:srgbClr val="008000"/>
                </a:solidFill>
                <a:latin typeface="Calibri" pitchFamily="34" charset="0"/>
              </a:rPr>
              <a:t>CADEIA ALIMENTAR (Cadeia Trófica)</a:t>
            </a:r>
          </a:p>
        </p:txBody>
      </p:sp>
      <p:sp>
        <p:nvSpPr>
          <p:cNvPr id="19459" name="Retângulo 2"/>
          <p:cNvSpPr>
            <a:spLocks noChangeArrowheads="1"/>
          </p:cNvSpPr>
          <p:nvPr/>
        </p:nvSpPr>
        <p:spPr bwMode="auto">
          <a:xfrm>
            <a:off x="642938" y="785813"/>
            <a:ext cx="771525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800" b="1">
                <a:solidFill>
                  <a:srgbClr val="FF00FF"/>
                </a:solidFill>
                <a:latin typeface="Calibri" pitchFamily="34" charset="0"/>
              </a:rPr>
              <a:t>* </a:t>
            </a:r>
            <a:r>
              <a:rPr lang="pt-BR" sz="2800" b="1" u="sng">
                <a:solidFill>
                  <a:srgbClr val="FF00FF"/>
                </a:solidFill>
                <a:latin typeface="Calibri" pitchFamily="34" charset="0"/>
              </a:rPr>
              <a:t>Consumidores terciários (C3):</a:t>
            </a:r>
            <a:r>
              <a:rPr lang="pt-BR" sz="2800" b="1">
                <a:solidFill>
                  <a:srgbClr val="FF00FF"/>
                </a:solidFill>
                <a:latin typeface="Calibri" pitchFamily="34" charset="0"/>
              </a:rPr>
              <a:t> </a:t>
            </a:r>
            <a:r>
              <a:rPr lang="pt-BR" sz="2800" b="1">
                <a:latin typeface="Calibri" pitchFamily="34" charset="0"/>
              </a:rPr>
              <a:t>são os carnívoros que se alimentam de carnívoros.</a:t>
            </a:r>
            <a:endParaRPr lang="pt-BR" sz="2800" b="1" u="sng">
              <a:latin typeface="Calibri" pitchFamily="34" charset="0"/>
            </a:endParaRPr>
          </a:p>
        </p:txBody>
      </p:sp>
      <p:pic>
        <p:nvPicPr>
          <p:cNvPr id="19460" name="Picture 2" descr="http://baixaki.ig.com.br/imagens/wpapers/BXK12587_gaviao-1024x7688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572000"/>
            <a:ext cx="3048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4" descr="http://inema.com.br/escotismo/img/aranha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88" y="1730375"/>
            <a:ext cx="4214812" cy="512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Picture 6" descr="http://g1.globo.com/Noticias/Mundo/foto/0,,10733274-EX,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50" y="1785938"/>
            <a:ext cx="1971675" cy="260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CaixaDeTexto 1"/>
          <p:cNvSpPr txBox="1">
            <a:spLocks noChangeArrowheads="1"/>
          </p:cNvSpPr>
          <p:nvPr/>
        </p:nvSpPr>
        <p:spPr bwMode="auto">
          <a:xfrm>
            <a:off x="395288" y="142875"/>
            <a:ext cx="839311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3600" b="1">
                <a:solidFill>
                  <a:srgbClr val="008000"/>
                </a:solidFill>
                <a:latin typeface="Calibri" pitchFamily="34" charset="0"/>
              </a:rPr>
              <a:t>CADEIA ALIMENTAR (Cadeia Trófica)</a:t>
            </a:r>
          </a:p>
        </p:txBody>
      </p:sp>
      <p:sp>
        <p:nvSpPr>
          <p:cNvPr id="20483" name="Retângulo 2"/>
          <p:cNvSpPr>
            <a:spLocks noChangeArrowheads="1"/>
          </p:cNvSpPr>
          <p:nvPr/>
        </p:nvSpPr>
        <p:spPr bwMode="auto">
          <a:xfrm>
            <a:off x="642938" y="785813"/>
            <a:ext cx="771525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800" b="1" u="sng">
                <a:solidFill>
                  <a:srgbClr val="0000FF"/>
                </a:solidFill>
                <a:latin typeface="Calibri" pitchFamily="34" charset="0"/>
              </a:rPr>
              <a:t>*Decompositores</a:t>
            </a:r>
            <a:r>
              <a:rPr lang="pt-BR" sz="2800">
                <a:latin typeface="Calibri" pitchFamily="34" charset="0"/>
              </a:rPr>
              <a:t>: </a:t>
            </a:r>
            <a:r>
              <a:rPr lang="pt-BR" sz="2800" b="1">
                <a:latin typeface="Calibri" pitchFamily="34" charset="0"/>
              </a:rPr>
              <a:t>decompõe matéria orgânica morta em inorgânica, num processo natural de reciclagem de matéria. </a:t>
            </a:r>
          </a:p>
          <a:p>
            <a:endParaRPr lang="pt-BR" sz="2800" b="1" u="sng">
              <a:latin typeface="Calibri" pitchFamily="34" charset="0"/>
            </a:endParaRPr>
          </a:p>
        </p:txBody>
      </p:sp>
      <p:pic>
        <p:nvPicPr>
          <p:cNvPr id="20484" name="Picture 2" descr="http://www.ppgia.pucpr.br/~maziero/diversos/foto/amanit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67138"/>
            <a:ext cx="2071688" cy="309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4" descr="http://dequim.ist.utl.pt/CienciaViva/fun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14563" y="3786188"/>
            <a:ext cx="2967037" cy="307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8" descr="http://traumwerk.stanford.edu/archaeolog/767px-Cholera_bacteria_SEM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08600" y="3857625"/>
            <a:ext cx="3835400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CaixaDeTexto 1"/>
          <p:cNvSpPr txBox="1">
            <a:spLocks noChangeArrowheads="1"/>
          </p:cNvSpPr>
          <p:nvPr/>
        </p:nvSpPr>
        <p:spPr bwMode="auto">
          <a:xfrm>
            <a:off x="250825" y="142875"/>
            <a:ext cx="87137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3600" b="1">
                <a:solidFill>
                  <a:srgbClr val="008000"/>
                </a:solidFill>
                <a:latin typeface="Calibri" pitchFamily="34" charset="0"/>
              </a:rPr>
              <a:t>CADEIA ALIMENTAR (Cadeia Trófica)</a:t>
            </a:r>
          </a:p>
        </p:txBody>
      </p:sp>
      <p:sp>
        <p:nvSpPr>
          <p:cNvPr id="21507" name="Retângulo 2"/>
          <p:cNvSpPr>
            <a:spLocks noChangeArrowheads="1"/>
          </p:cNvSpPr>
          <p:nvPr/>
        </p:nvSpPr>
        <p:spPr bwMode="auto">
          <a:xfrm>
            <a:off x="500063" y="785813"/>
            <a:ext cx="8143875" cy="273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800" b="1">
                <a:latin typeface="Calibri" pitchFamily="34" charset="0"/>
              </a:rPr>
              <a:t>Numa CADEIA ALIMENTAR o NÍVEL TRÓFICO é a </a:t>
            </a:r>
            <a:r>
              <a:rPr lang="pt-BR" sz="2800" b="1">
                <a:latin typeface="Calibri" pitchFamily="34" charset="0"/>
                <a:cs typeface="Times New Roman" pitchFamily="18" charset="0"/>
              </a:rPr>
              <a:t>posição do organismo na cadeia.</a:t>
            </a:r>
            <a:endParaRPr lang="pt-BR" sz="2800">
              <a:latin typeface="Calibri" pitchFamily="34" charset="0"/>
              <a:cs typeface="Times New Roman" pitchFamily="18" charset="0"/>
            </a:endParaRPr>
          </a:p>
          <a:p>
            <a:endParaRPr lang="pt-BR" sz="2000" b="1">
              <a:cs typeface="Arial" charset="0"/>
            </a:endParaRPr>
          </a:p>
          <a:p>
            <a:r>
              <a:rPr lang="pt-BR" sz="2800" b="1">
                <a:cs typeface="Arial" charset="0"/>
              </a:rPr>
              <a:t>PLANTA     &gt;   HERBÍVORO   &gt;    CARNÍVORO</a:t>
            </a:r>
          </a:p>
          <a:p>
            <a:r>
              <a:rPr lang="pt-BR" sz="2000" b="1">
                <a:solidFill>
                  <a:srgbClr val="FF0000"/>
                </a:solidFill>
                <a:cs typeface="Arial" charset="0"/>
              </a:rPr>
              <a:t>1º Nível Trófico           2º Nível Trófico               3º Nível Trófico</a:t>
            </a:r>
            <a:endParaRPr lang="pt-BR" sz="2000">
              <a:latin typeface="Calibri" pitchFamily="34" charset="0"/>
              <a:cs typeface="Times New Roman" pitchFamily="18" charset="0"/>
            </a:endParaRPr>
          </a:p>
          <a:p>
            <a:endParaRPr lang="pt-BR" sz="2000" b="1">
              <a:latin typeface="Calibri" pitchFamily="34" charset="0"/>
            </a:endParaRPr>
          </a:p>
          <a:p>
            <a:endParaRPr lang="pt-BR" sz="2800" b="1" u="sng">
              <a:latin typeface="Calibri" pitchFamily="34" charset="0"/>
            </a:endParaRPr>
          </a:p>
        </p:txBody>
      </p:sp>
      <p:pic>
        <p:nvPicPr>
          <p:cNvPr id="21508" name="Picture 4" descr="http://www.comboioselectricos.com/html/imagens/imgg/N215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3" y="3786188"/>
            <a:ext cx="2143125" cy="260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6" descr="http://www.bragancanet.pt/patrimonio/images/coelh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28938" y="3786188"/>
            <a:ext cx="2609850" cy="260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1" descr="pantanal-0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00750" y="3643313"/>
            <a:ext cx="24384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ChangeArrowheads="1"/>
          </p:cNvSpPr>
          <p:nvPr/>
        </p:nvSpPr>
        <p:spPr bwMode="auto">
          <a:xfrm>
            <a:off x="1828800" y="22812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t-BR">
              <a:latin typeface="Calibri" pitchFamily="34" charset="0"/>
            </a:endParaRPr>
          </a:p>
        </p:txBody>
      </p:sp>
      <p:sp>
        <p:nvSpPr>
          <p:cNvPr id="22531" name="Rectangle 5"/>
          <p:cNvSpPr>
            <a:spLocks noChangeArrowheads="1"/>
          </p:cNvSpPr>
          <p:nvPr/>
        </p:nvSpPr>
        <p:spPr bwMode="auto">
          <a:xfrm>
            <a:off x="1885950" y="-57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t-BR">
              <a:latin typeface="Calibri" pitchFamily="34" charset="0"/>
            </a:endParaRPr>
          </a:p>
        </p:txBody>
      </p:sp>
      <p:sp>
        <p:nvSpPr>
          <p:cNvPr id="211974" name="Rectangle 6"/>
          <p:cNvSpPr>
            <a:spLocks noChangeArrowheads="1"/>
          </p:cNvSpPr>
          <p:nvPr/>
        </p:nvSpPr>
        <p:spPr bwMode="auto">
          <a:xfrm>
            <a:off x="0" y="0"/>
            <a:ext cx="9144000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Classificação dos seres vivos nas cadeias alimentares</a:t>
            </a:r>
          </a:p>
        </p:txBody>
      </p:sp>
      <p:grpSp>
        <p:nvGrpSpPr>
          <p:cNvPr id="22533" name="Group 7"/>
          <p:cNvGrpSpPr>
            <a:grpSpLocks/>
          </p:cNvGrpSpPr>
          <p:nvPr/>
        </p:nvGrpSpPr>
        <p:grpSpPr bwMode="auto">
          <a:xfrm>
            <a:off x="214313" y="1000125"/>
            <a:ext cx="8210550" cy="5524500"/>
            <a:chOff x="295" y="1017"/>
            <a:chExt cx="5012" cy="2912"/>
          </a:xfrm>
        </p:grpSpPr>
        <p:grpSp>
          <p:nvGrpSpPr>
            <p:cNvPr id="22534" name="Group 8"/>
            <p:cNvGrpSpPr>
              <a:grpSpLocks/>
            </p:cNvGrpSpPr>
            <p:nvPr/>
          </p:nvGrpSpPr>
          <p:grpSpPr bwMode="auto">
            <a:xfrm>
              <a:off x="1860" y="1516"/>
              <a:ext cx="3379" cy="635"/>
              <a:chOff x="839" y="1162"/>
              <a:chExt cx="3379" cy="635"/>
            </a:xfrm>
          </p:grpSpPr>
          <p:sp>
            <p:nvSpPr>
              <p:cNvPr id="22553" name="Text Box 9"/>
              <p:cNvSpPr txBox="1">
                <a:spLocks noChangeArrowheads="1"/>
              </p:cNvSpPr>
              <p:nvPr/>
            </p:nvSpPr>
            <p:spPr bwMode="auto">
              <a:xfrm>
                <a:off x="839" y="1585"/>
                <a:ext cx="507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pt-BR" sz="1600">
                    <a:latin typeface="Calibri" pitchFamily="34" charset="0"/>
                  </a:rPr>
                  <a:t>Capim</a:t>
                </a:r>
              </a:p>
            </p:txBody>
          </p:sp>
          <p:sp>
            <p:nvSpPr>
              <p:cNvPr id="22554" name="Text Box 10"/>
              <p:cNvSpPr txBox="1">
                <a:spLocks noChangeArrowheads="1"/>
              </p:cNvSpPr>
              <p:nvPr/>
            </p:nvSpPr>
            <p:spPr bwMode="auto">
              <a:xfrm>
                <a:off x="1579" y="1585"/>
                <a:ext cx="416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pt-BR" sz="1600">
                    <a:latin typeface="Calibri" pitchFamily="34" charset="0"/>
                  </a:rPr>
                  <a:t>Grilo</a:t>
                </a:r>
              </a:p>
            </p:txBody>
          </p:sp>
          <p:sp>
            <p:nvSpPr>
              <p:cNvPr id="22555" name="Text Box 11"/>
              <p:cNvSpPr txBox="1">
                <a:spLocks noChangeArrowheads="1"/>
              </p:cNvSpPr>
              <p:nvPr/>
            </p:nvSpPr>
            <p:spPr bwMode="auto">
              <a:xfrm>
                <a:off x="2202" y="1585"/>
                <a:ext cx="428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pt-BR" sz="1600">
                    <a:latin typeface="Calibri" pitchFamily="34" charset="0"/>
                  </a:rPr>
                  <a:t>Sapo</a:t>
                </a:r>
              </a:p>
            </p:txBody>
          </p:sp>
          <p:sp>
            <p:nvSpPr>
              <p:cNvPr id="22556" name="Text Box 12"/>
              <p:cNvSpPr txBox="1">
                <a:spLocks noChangeArrowheads="1"/>
              </p:cNvSpPr>
              <p:nvPr/>
            </p:nvSpPr>
            <p:spPr bwMode="auto">
              <a:xfrm>
                <a:off x="2871" y="1585"/>
                <a:ext cx="485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pt-BR" sz="1600">
                    <a:latin typeface="Calibri" pitchFamily="34" charset="0"/>
                  </a:rPr>
                  <a:t>Cobra</a:t>
                </a:r>
              </a:p>
            </p:txBody>
          </p:sp>
          <p:sp>
            <p:nvSpPr>
              <p:cNvPr id="22557" name="Text Box 13"/>
              <p:cNvSpPr txBox="1">
                <a:spLocks noChangeArrowheads="1"/>
              </p:cNvSpPr>
              <p:nvPr/>
            </p:nvSpPr>
            <p:spPr bwMode="auto">
              <a:xfrm>
                <a:off x="3604" y="1585"/>
                <a:ext cx="614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pt-BR" sz="1600">
                    <a:latin typeface="Calibri" pitchFamily="34" charset="0"/>
                  </a:rPr>
                  <a:t>Seriema</a:t>
                </a:r>
              </a:p>
            </p:txBody>
          </p:sp>
          <p:cxnSp>
            <p:nvCxnSpPr>
              <p:cNvPr id="22558" name="AutoShape 14"/>
              <p:cNvCxnSpPr>
                <a:cxnSpLocks noChangeShapeType="1"/>
                <a:stCxn id="22553" idx="3"/>
                <a:endCxn id="22554" idx="1"/>
              </p:cNvCxnSpPr>
              <p:nvPr/>
            </p:nvCxnSpPr>
            <p:spPr bwMode="auto">
              <a:xfrm>
                <a:off x="1346" y="1691"/>
                <a:ext cx="233" cy="0"/>
              </a:xfrm>
              <a:prstGeom prst="straightConnector1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2559" name="AutoShape 15"/>
              <p:cNvCxnSpPr>
                <a:cxnSpLocks noChangeShapeType="1"/>
                <a:stCxn id="22554" idx="3"/>
                <a:endCxn id="22555" idx="1"/>
              </p:cNvCxnSpPr>
              <p:nvPr/>
            </p:nvCxnSpPr>
            <p:spPr bwMode="auto">
              <a:xfrm>
                <a:off x="1995" y="1691"/>
                <a:ext cx="207" cy="0"/>
              </a:xfrm>
              <a:prstGeom prst="straightConnector1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2560" name="AutoShape 16"/>
              <p:cNvCxnSpPr>
                <a:cxnSpLocks noChangeShapeType="1"/>
                <a:stCxn id="22555" idx="3"/>
                <a:endCxn id="22556" idx="1"/>
              </p:cNvCxnSpPr>
              <p:nvPr/>
            </p:nvCxnSpPr>
            <p:spPr bwMode="auto">
              <a:xfrm>
                <a:off x="2630" y="1691"/>
                <a:ext cx="241" cy="0"/>
              </a:xfrm>
              <a:prstGeom prst="straightConnector1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2561" name="AutoShape 17"/>
              <p:cNvCxnSpPr>
                <a:cxnSpLocks noChangeShapeType="1"/>
                <a:stCxn id="22556" idx="3"/>
                <a:endCxn id="22557" idx="1"/>
              </p:cNvCxnSpPr>
              <p:nvPr/>
            </p:nvCxnSpPr>
            <p:spPr bwMode="auto">
              <a:xfrm>
                <a:off x="3356" y="1691"/>
                <a:ext cx="248" cy="0"/>
              </a:xfrm>
              <a:prstGeom prst="straightConnector1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sp>
            <p:nvSpPr>
              <p:cNvPr id="22562" name="Text Box 18"/>
              <p:cNvSpPr txBox="1">
                <a:spLocks noChangeArrowheads="1"/>
              </p:cNvSpPr>
              <p:nvPr/>
            </p:nvSpPr>
            <p:spPr bwMode="auto">
              <a:xfrm>
                <a:off x="1779" y="1162"/>
                <a:ext cx="1282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pt-BR" sz="1600">
                    <a:latin typeface="Calibri" pitchFamily="34" charset="0"/>
                  </a:rPr>
                  <a:t>Fungos e bactérias</a:t>
                </a:r>
              </a:p>
            </p:txBody>
          </p:sp>
          <p:cxnSp>
            <p:nvCxnSpPr>
              <p:cNvPr id="22563" name="AutoShape 19"/>
              <p:cNvCxnSpPr>
                <a:cxnSpLocks noChangeShapeType="1"/>
                <a:stCxn id="22553" idx="0"/>
                <a:endCxn id="22562" idx="2"/>
              </p:cNvCxnSpPr>
              <p:nvPr/>
            </p:nvCxnSpPr>
            <p:spPr bwMode="auto">
              <a:xfrm flipV="1">
                <a:off x="1093" y="1374"/>
                <a:ext cx="1327" cy="211"/>
              </a:xfrm>
              <a:prstGeom prst="straightConnector1">
                <a:avLst/>
              </a:prstGeom>
              <a:noFill/>
              <a:ln w="38100" cap="rnd">
                <a:solidFill>
                  <a:schemeClr val="tx1"/>
                </a:solidFill>
                <a:prstDash val="sysDot"/>
                <a:round/>
                <a:headEnd/>
                <a:tailEnd type="triangle" w="med" len="med"/>
              </a:ln>
            </p:spPr>
          </p:cxnSp>
          <p:cxnSp>
            <p:nvCxnSpPr>
              <p:cNvPr id="22564" name="AutoShape 20"/>
              <p:cNvCxnSpPr>
                <a:cxnSpLocks noChangeShapeType="1"/>
                <a:stCxn id="22554" idx="0"/>
                <a:endCxn id="22562" idx="2"/>
              </p:cNvCxnSpPr>
              <p:nvPr/>
            </p:nvCxnSpPr>
            <p:spPr bwMode="auto">
              <a:xfrm flipV="1">
                <a:off x="1787" y="1374"/>
                <a:ext cx="633" cy="211"/>
              </a:xfrm>
              <a:prstGeom prst="straightConnector1">
                <a:avLst/>
              </a:prstGeom>
              <a:noFill/>
              <a:ln w="38100" cap="rnd">
                <a:solidFill>
                  <a:schemeClr val="tx1"/>
                </a:solidFill>
                <a:prstDash val="sysDot"/>
                <a:round/>
                <a:headEnd/>
                <a:tailEnd type="triangle" w="med" len="med"/>
              </a:ln>
            </p:spPr>
          </p:cxnSp>
          <p:cxnSp>
            <p:nvCxnSpPr>
              <p:cNvPr id="22565" name="AutoShape 21"/>
              <p:cNvCxnSpPr>
                <a:cxnSpLocks noChangeShapeType="1"/>
                <a:stCxn id="22555" idx="0"/>
                <a:endCxn id="22562" idx="2"/>
              </p:cNvCxnSpPr>
              <p:nvPr/>
            </p:nvCxnSpPr>
            <p:spPr bwMode="auto">
              <a:xfrm flipV="1">
                <a:off x="2416" y="1374"/>
                <a:ext cx="4" cy="211"/>
              </a:xfrm>
              <a:prstGeom prst="straightConnector1">
                <a:avLst/>
              </a:prstGeom>
              <a:noFill/>
              <a:ln w="38100" cap="rnd">
                <a:solidFill>
                  <a:schemeClr val="tx1"/>
                </a:solidFill>
                <a:prstDash val="sysDot"/>
                <a:round/>
                <a:headEnd/>
                <a:tailEnd type="triangle" w="med" len="med"/>
              </a:ln>
            </p:spPr>
          </p:cxnSp>
          <p:cxnSp>
            <p:nvCxnSpPr>
              <p:cNvPr id="22566" name="AutoShape 22"/>
              <p:cNvCxnSpPr>
                <a:cxnSpLocks noChangeShapeType="1"/>
                <a:stCxn id="22556" idx="0"/>
                <a:endCxn id="22562" idx="2"/>
              </p:cNvCxnSpPr>
              <p:nvPr/>
            </p:nvCxnSpPr>
            <p:spPr bwMode="auto">
              <a:xfrm flipH="1" flipV="1">
                <a:off x="2420" y="1374"/>
                <a:ext cx="694" cy="211"/>
              </a:xfrm>
              <a:prstGeom prst="straightConnector1">
                <a:avLst/>
              </a:prstGeom>
              <a:noFill/>
              <a:ln w="38100" cap="rnd">
                <a:solidFill>
                  <a:schemeClr val="tx1"/>
                </a:solidFill>
                <a:prstDash val="sysDot"/>
                <a:round/>
                <a:headEnd/>
                <a:tailEnd type="triangle" w="med" len="med"/>
              </a:ln>
            </p:spPr>
          </p:cxnSp>
          <p:cxnSp>
            <p:nvCxnSpPr>
              <p:cNvPr id="22567" name="AutoShape 23"/>
              <p:cNvCxnSpPr>
                <a:cxnSpLocks noChangeShapeType="1"/>
                <a:stCxn id="22557" idx="0"/>
                <a:endCxn id="22562" idx="2"/>
              </p:cNvCxnSpPr>
              <p:nvPr/>
            </p:nvCxnSpPr>
            <p:spPr bwMode="auto">
              <a:xfrm flipH="1" flipV="1">
                <a:off x="2420" y="1374"/>
                <a:ext cx="1491" cy="211"/>
              </a:xfrm>
              <a:prstGeom prst="straightConnector1">
                <a:avLst/>
              </a:prstGeom>
              <a:noFill/>
              <a:ln w="38100" cap="rnd">
                <a:solidFill>
                  <a:schemeClr val="tx1"/>
                </a:solidFill>
                <a:prstDash val="sysDot"/>
                <a:round/>
                <a:headEnd/>
                <a:tailEnd type="triangle" w="med" len="med"/>
              </a:ln>
            </p:spPr>
          </p:cxnSp>
        </p:grpSp>
        <p:sp>
          <p:nvSpPr>
            <p:cNvPr id="22535" name="Text Box 24"/>
            <p:cNvSpPr txBox="1">
              <a:spLocks noChangeArrowheads="1"/>
            </p:cNvSpPr>
            <p:nvPr/>
          </p:nvSpPr>
          <p:spPr bwMode="auto">
            <a:xfrm>
              <a:off x="295" y="2283"/>
              <a:ext cx="124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BR">
                  <a:latin typeface="Calibri" pitchFamily="34" charset="0"/>
                </a:rPr>
                <a:t>Hábito alimentar</a:t>
              </a:r>
            </a:p>
          </p:txBody>
        </p:sp>
        <p:sp>
          <p:nvSpPr>
            <p:cNvPr id="22536" name="Text Box 25"/>
            <p:cNvSpPr txBox="1">
              <a:spLocks noChangeArrowheads="1"/>
            </p:cNvSpPr>
            <p:nvPr/>
          </p:nvSpPr>
          <p:spPr bwMode="auto">
            <a:xfrm>
              <a:off x="295" y="2732"/>
              <a:ext cx="13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BR">
                  <a:latin typeface="Calibri" pitchFamily="34" charset="0"/>
                </a:rPr>
                <a:t>Grau de consumo</a:t>
              </a:r>
            </a:p>
          </p:txBody>
        </p:sp>
        <p:sp>
          <p:nvSpPr>
            <p:cNvPr id="22537" name="Text Box 26"/>
            <p:cNvSpPr txBox="1">
              <a:spLocks noChangeArrowheads="1"/>
            </p:cNvSpPr>
            <p:nvPr/>
          </p:nvSpPr>
          <p:spPr bwMode="auto">
            <a:xfrm>
              <a:off x="295" y="3190"/>
              <a:ext cx="127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BR">
                  <a:latin typeface="Calibri" pitchFamily="34" charset="0"/>
                </a:rPr>
                <a:t>Nível trófico (NT)</a:t>
              </a:r>
            </a:p>
          </p:txBody>
        </p:sp>
        <p:sp>
          <p:nvSpPr>
            <p:cNvPr id="22538" name="Text Box 27"/>
            <p:cNvSpPr txBox="1">
              <a:spLocks noChangeArrowheads="1"/>
            </p:cNvSpPr>
            <p:nvPr/>
          </p:nvSpPr>
          <p:spPr bwMode="auto">
            <a:xfrm>
              <a:off x="1814" y="2286"/>
              <a:ext cx="635" cy="192"/>
            </a:xfrm>
            <a:prstGeom prst="rect">
              <a:avLst/>
            </a:prstGeom>
            <a:solidFill>
              <a:srgbClr val="FFFF99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pt-BR" sz="1400">
                  <a:latin typeface="Calibri" pitchFamily="34" charset="0"/>
                </a:rPr>
                <a:t>Produtor</a:t>
              </a:r>
            </a:p>
          </p:txBody>
        </p:sp>
        <p:sp>
          <p:nvSpPr>
            <p:cNvPr id="22539" name="Text Box 28"/>
            <p:cNvSpPr txBox="1">
              <a:spLocks noChangeArrowheads="1"/>
            </p:cNvSpPr>
            <p:nvPr/>
          </p:nvSpPr>
          <p:spPr bwMode="auto">
            <a:xfrm>
              <a:off x="1814" y="2765"/>
              <a:ext cx="544" cy="192"/>
            </a:xfrm>
            <a:prstGeom prst="rect">
              <a:avLst/>
            </a:prstGeom>
            <a:solidFill>
              <a:srgbClr val="FFFF99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t-BR" sz="1400">
                  <a:latin typeface="Calibri" pitchFamily="34" charset="0"/>
                </a:rPr>
                <a:t>Produtor</a:t>
              </a:r>
            </a:p>
          </p:txBody>
        </p:sp>
        <p:sp>
          <p:nvSpPr>
            <p:cNvPr id="22540" name="Text Box 29"/>
            <p:cNvSpPr txBox="1">
              <a:spLocks noChangeArrowheads="1"/>
            </p:cNvSpPr>
            <p:nvPr/>
          </p:nvSpPr>
          <p:spPr bwMode="auto">
            <a:xfrm>
              <a:off x="2449" y="2287"/>
              <a:ext cx="635" cy="192"/>
            </a:xfrm>
            <a:prstGeom prst="rect">
              <a:avLst/>
            </a:prstGeom>
            <a:solidFill>
              <a:srgbClr val="CCFFCC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pt-BR" sz="1400">
                  <a:latin typeface="Calibri" pitchFamily="34" charset="0"/>
                </a:rPr>
                <a:t>Herbívoro</a:t>
              </a:r>
            </a:p>
          </p:txBody>
        </p:sp>
        <p:sp>
          <p:nvSpPr>
            <p:cNvPr id="22541" name="Text Box 30"/>
            <p:cNvSpPr txBox="1">
              <a:spLocks noChangeArrowheads="1"/>
            </p:cNvSpPr>
            <p:nvPr/>
          </p:nvSpPr>
          <p:spPr bwMode="auto">
            <a:xfrm>
              <a:off x="3084" y="2287"/>
              <a:ext cx="2132" cy="19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rgbClr val="CCFFFF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pt-BR" sz="1400">
                  <a:latin typeface="Calibri" pitchFamily="34" charset="0"/>
                </a:rPr>
                <a:t>Carnívoros</a:t>
              </a:r>
            </a:p>
          </p:txBody>
        </p:sp>
        <p:sp>
          <p:nvSpPr>
            <p:cNvPr id="22542" name="Text Box 31"/>
            <p:cNvSpPr txBox="1">
              <a:spLocks noChangeArrowheads="1"/>
            </p:cNvSpPr>
            <p:nvPr/>
          </p:nvSpPr>
          <p:spPr bwMode="auto">
            <a:xfrm>
              <a:off x="2404" y="2687"/>
              <a:ext cx="718" cy="326"/>
            </a:xfrm>
            <a:prstGeom prst="rect">
              <a:avLst/>
            </a:prstGeom>
            <a:solidFill>
              <a:srgbClr val="CCFFCC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pt-BR" sz="1400">
                  <a:latin typeface="Calibri" pitchFamily="34" charset="0"/>
                </a:rPr>
                <a:t>Consumidor</a:t>
              </a:r>
            </a:p>
            <a:p>
              <a:pPr algn="ctr"/>
              <a:r>
                <a:rPr lang="pt-BR" sz="1400">
                  <a:latin typeface="Calibri" pitchFamily="34" charset="0"/>
                </a:rPr>
                <a:t>primário</a:t>
              </a:r>
            </a:p>
          </p:txBody>
        </p:sp>
        <p:sp>
          <p:nvSpPr>
            <p:cNvPr id="22543" name="Text Box 32"/>
            <p:cNvSpPr txBox="1">
              <a:spLocks noChangeArrowheads="1"/>
            </p:cNvSpPr>
            <p:nvPr/>
          </p:nvSpPr>
          <p:spPr bwMode="auto">
            <a:xfrm>
              <a:off x="3130" y="2687"/>
              <a:ext cx="718" cy="326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pt-BR" sz="1400">
                  <a:latin typeface="Calibri" pitchFamily="34" charset="0"/>
                </a:rPr>
                <a:t>Consumidor</a:t>
              </a:r>
            </a:p>
            <a:p>
              <a:pPr algn="ctr"/>
              <a:r>
                <a:rPr lang="pt-BR" sz="1400">
                  <a:latin typeface="Calibri" pitchFamily="34" charset="0"/>
                </a:rPr>
                <a:t>secundário</a:t>
              </a:r>
            </a:p>
          </p:txBody>
        </p:sp>
        <p:sp>
          <p:nvSpPr>
            <p:cNvPr id="22544" name="Text Box 33"/>
            <p:cNvSpPr txBox="1">
              <a:spLocks noChangeArrowheads="1"/>
            </p:cNvSpPr>
            <p:nvPr/>
          </p:nvSpPr>
          <p:spPr bwMode="auto">
            <a:xfrm>
              <a:off x="3855" y="2687"/>
              <a:ext cx="718" cy="326"/>
            </a:xfrm>
            <a:prstGeom prst="rect">
              <a:avLst/>
            </a:prstGeom>
            <a:solidFill>
              <a:srgbClr val="99CC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pt-BR" sz="1400">
                  <a:latin typeface="Calibri" pitchFamily="34" charset="0"/>
                </a:rPr>
                <a:t>Consumidor</a:t>
              </a:r>
            </a:p>
            <a:p>
              <a:pPr algn="ctr"/>
              <a:r>
                <a:rPr lang="pt-BR" sz="1400">
                  <a:latin typeface="Calibri" pitchFamily="34" charset="0"/>
                </a:rPr>
                <a:t>terciário</a:t>
              </a:r>
            </a:p>
          </p:txBody>
        </p:sp>
        <p:sp>
          <p:nvSpPr>
            <p:cNvPr id="22545" name="Text Box 34"/>
            <p:cNvSpPr txBox="1">
              <a:spLocks noChangeArrowheads="1"/>
            </p:cNvSpPr>
            <p:nvPr/>
          </p:nvSpPr>
          <p:spPr bwMode="auto">
            <a:xfrm>
              <a:off x="4589" y="2687"/>
              <a:ext cx="718" cy="326"/>
            </a:xfrm>
            <a:prstGeom prst="rect">
              <a:avLst/>
            </a:prstGeom>
            <a:solidFill>
              <a:srgbClr val="FF99CC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pt-BR" sz="1400">
                  <a:latin typeface="Calibri" pitchFamily="34" charset="0"/>
                </a:rPr>
                <a:t>Consumidor</a:t>
              </a:r>
            </a:p>
            <a:p>
              <a:pPr algn="ctr"/>
              <a:r>
                <a:rPr lang="pt-BR" sz="1400">
                  <a:latin typeface="Calibri" pitchFamily="34" charset="0"/>
                </a:rPr>
                <a:t>quaternário</a:t>
              </a:r>
            </a:p>
          </p:txBody>
        </p:sp>
        <p:sp>
          <p:nvSpPr>
            <p:cNvPr id="22546" name="Text Box 35"/>
            <p:cNvSpPr txBox="1">
              <a:spLocks noChangeArrowheads="1"/>
            </p:cNvSpPr>
            <p:nvPr/>
          </p:nvSpPr>
          <p:spPr bwMode="auto">
            <a:xfrm>
              <a:off x="1865" y="3226"/>
              <a:ext cx="403" cy="192"/>
            </a:xfrm>
            <a:prstGeom prst="rect">
              <a:avLst/>
            </a:prstGeom>
            <a:solidFill>
              <a:srgbClr val="FFFF99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BR" sz="1400">
                  <a:latin typeface="Calibri" pitchFamily="34" charset="0"/>
                </a:rPr>
                <a:t>1° NT</a:t>
              </a:r>
            </a:p>
          </p:txBody>
        </p:sp>
        <p:sp>
          <p:nvSpPr>
            <p:cNvPr id="22547" name="Text Box 36"/>
            <p:cNvSpPr txBox="1">
              <a:spLocks noChangeArrowheads="1"/>
            </p:cNvSpPr>
            <p:nvPr/>
          </p:nvSpPr>
          <p:spPr bwMode="auto">
            <a:xfrm>
              <a:off x="2563" y="3229"/>
              <a:ext cx="403" cy="192"/>
            </a:xfrm>
            <a:prstGeom prst="rect">
              <a:avLst/>
            </a:prstGeom>
            <a:solidFill>
              <a:srgbClr val="CCFFCC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pt-BR" sz="1400">
                  <a:latin typeface="Calibri" pitchFamily="34" charset="0"/>
                </a:rPr>
                <a:t>2° NT</a:t>
              </a:r>
            </a:p>
          </p:txBody>
        </p:sp>
        <p:sp>
          <p:nvSpPr>
            <p:cNvPr id="22548" name="Text Box 37"/>
            <p:cNvSpPr txBox="1">
              <a:spLocks noChangeArrowheads="1"/>
            </p:cNvSpPr>
            <p:nvPr/>
          </p:nvSpPr>
          <p:spPr bwMode="auto">
            <a:xfrm>
              <a:off x="3271" y="3229"/>
              <a:ext cx="403" cy="192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pt-BR" sz="1400">
                  <a:latin typeface="Calibri" pitchFamily="34" charset="0"/>
                </a:rPr>
                <a:t>3° NT</a:t>
              </a:r>
            </a:p>
          </p:txBody>
        </p:sp>
        <p:sp>
          <p:nvSpPr>
            <p:cNvPr id="22549" name="Text Box 38"/>
            <p:cNvSpPr txBox="1">
              <a:spLocks noChangeArrowheads="1"/>
            </p:cNvSpPr>
            <p:nvPr/>
          </p:nvSpPr>
          <p:spPr bwMode="auto">
            <a:xfrm>
              <a:off x="3991" y="3229"/>
              <a:ext cx="403" cy="192"/>
            </a:xfrm>
            <a:prstGeom prst="rect">
              <a:avLst/>
            </a:prstGeom>
            <a:solidFill>
              <a:srgbClr val="99CC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pt-BR" sz="1400">
                  <a:latin typeface="Calibri" pitchFamily="34" charset="0"/>
                </a:rPr>
                <a:t>4° NT</a:t>
              </a:r>
            </a:p>
          </p:txBody>
        </p:sp>
        <p:sp>
          <p:nvSpPr>
            <p:cNvPr id="22550" name="Text Box 39"/>
            <p:cNvSpPr txBox="1">
              <a:spLocks noChangeArrowheads="1"/>
            </p:cNvSpPr>
            <p:nvPr/>
          </p:nvSpPr>
          <p:spPr bwMode="auto">
            <a:xfrm>
              <a:off x="4768" y="3229"/>
              <a:ext cx="403" cy="192"/>
            </a:xfrm>
            <a:prstGeom prst="rect">
              <a:avLst/>
            </a:prstGeom>
            <a:solidFill>
              <a:srgbClr val="FF99CC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pt-BR" sz="1400">
                  <a:latin typeface="Calibri" pitchFamily="34" charset="0"/>
                </a:rPr>
                <a:t>5° NT</a:t>
              </a:r>
            </a:p>
          </p:txBody>
        </p:sp>
        <p:sp>
          <p:nvSpPr>
            <p:cNvPr id="22551" name="AutoShape 40"/>
            <p:cNvSpPr>
              <a:spLocks noChangeArrowheads="1"/>
            </p:cNvSpPr>
            <p:nvPr/>
          </p:nvSpPr>
          <p:spPr bwMode="auto">
            <a:xfrm>
              <a:off x="2812" y="1017"/>
              <a:ext cx="1224" cy="499"/>
            </a:xfrm>
            <a:prstGeom prst="downArrowCallout">
              <a:avLst>
                <a:gd name="adj1" fmla="val 61323"/>
                <a:gd name="adj2" fmla="val 61323"/>
                <a:gd name="adj3" fmla="val 16667"/>
                <a:gd name="adj4" fmla="val 66667"/>
              </a:avLst>
            </a:prstGeom>
            <a:solidFill>
              <a:srgbClr val="99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pt-BR" sz="1400">
                  <a:solidFill>
                    <a:schemeClr val="bg1"/>
                  </a:solidFill>
                  <a:latin typeface="Calibri" pitchFamily="34" charset="0"/>
                </a:rPr>
                <a:t>São classificados </a:t>
              </a:r>
            </a:p>
            <a:p>
              <a:pPr algn="ctr"/>
              <a:r>
                <a:rPr lang="pt-BR" sz="1400">
                  <a:solidFill>
                    <a:schemeClr val="bg1"/>
                  </a:solidFill>
                  <a:latin typeface="Calibri" pitchFamily="34" charset="0"/>
                </a:rPr>
                <a:t>como decompositores</a:t>
              </a:r>
            </a:p>
          </p:txBody>
        </p:sp>
        <p:sp>
          <p:nvSpPr>
            <p:cNvPr id="212009" name="Text Box 41"/>
            <p:cNvSpPr txBox="1">
              <a:spLocks noChangeArrowheads="1"/>
            </p:cNvSpPr>
            <p:nvPr/>
          </p:nvSpPr>
          <p:spPr bwMode="auto">
            <a:xfrm>
              <a:off x="317" y="3557"/>
              <a:ext cx="4990" cy="372"/>
            </a:xfrm>
            <a:prstGeom prst="rect">
              <a:avLst/>
            </a:prstGeom>
            <a:solidFill>
              <a:srgbClr val="CC3300"/>
            </a:solidFill>
            <a:ln w="9525">
              <a:solidFill>
                <a:srgbClr val="CC3300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600" i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</a:rPr>
                <a:t>A classificação de onívoro não aparece, no hábito alimentar, para os animais representados em cadeias, mas somente em teias alimentares.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aixaDeTexto 2"/>
          <p:cNvSpPr txBox="1">
            <a:spLocks noChangeArrowheads="1"/>
          </p:cNvSpPr>
          <p:nvPr/>
        </p:nvSpPr>
        <p:spPr bwMode="auto">
          <a:xfrm>
            <a:off x="571500" y="142875"/>
            <a:ext cx="85725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3600" b="1">
                <a:solidFill>
                  <a:srgbClr val="008000"/>
                </a:solidFill>
                <a:latin typeface="Calibri" pitchFamily="34" charset="0"/>
              </a:rPr>
              <a:t>CADEIA ALIMENTAR (Cadeia Trófica)</a:t>
            </a:r>
          </a:p>
        </p:txBody>
      </p:sp>
      <p:sp>
        <p:nvSpPr>
          <p:cNvPr id="23555" name="Retângulo 3"/>
          <p:cNvSpPr>
            <a:spLocks noChangeArrowheads="1"/>
          </p:cNvSpPr>
          <p:nvPr/>
        </p:nvSpPr>
        <p:spPr bwMode="auto">
          <a:xfrm>
            <a:off x="500063" y="785813"/>
            <a:ext cx="8143875" cy="16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800" b="1">
                <a:latin typeface="Calibri" pitchFamily="34" charset="0"/>
              </a:rPr>
              <a:t>Quando se constrói uma cadeia alimentar, as setas indicam sempre o trajeto do alimento.</a:t>
            </a:r>
            <a:endParaRPr lang="pt-BR" sz="2800">
              <a:latin typeface="Calibri" pitchFamily="34" charset="0"/>
              <a:cs typeface="Times New Roman" pitchFamily="18" charset="0"/>
            </a:endParaRPr>
          </a:p>
          <a:p>
            <a:endParaRPr lang="pt-BR" sz="2000" b="1">
              <a:latin typeface="Calibri" pitchFamily="34" charset="0"/>
            </a:endParaRPr>
          </a:p>
          <a:p>
            <a:endParaRPr lang="pt-BR" sz="2800" b="1" u="sng">
              <a:latin typeface="Calibri" pitchFamily="34" charset="0"/>
            </a:endParaRPr>
          </a:p>
        </p:txBody>
      </p:sp>
      <p:pic>
        <p:nvPicPr>
          <p:cNvPr id="23556" name="Picture 4" descr="http://www.editorasaraiva.com.br/eddid/CIENCIAS/explorando/images/5_agua_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786063"/>
            <a:ext cx="9169400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www.cursoanglo.com.br/arquivos/disciplinas/arquivos/bio_eco_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75" y="-3175"/>
            <a:ext cx="7000875" cy="686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488" y="866775"/>
            <a:ext cx="8963025" cy="512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CaixaDeTexto 2"/>
          <p:cNvSpPr txBox="1">
            <a:spLocks noChangeArrowheads="1"/>
          </p:cNvSpPr>
          <p:nvPr/>
        </p:nvSpPr>
        <p:spPr bwMode="auto">
          <a:xfrm>
            <a:off x="571500" y="142875"/>
            <a:ext cx="77152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3600" b="1">
                <a:solidFill>
                  <a:srgbClr val="FF00FF"/>
                </a:solidFill>
                <a:latin typeface="Calibri" pitchFamily="34" charset="0"/>
              </a:rPr>
              <a:t>TEIA ALIMENTAR</a:t>
            </a:r>
          </a:p>
        </p:txBody>
      </p:sp>
      <p:sp>
        <p:nvSpPr>
          <p:cNvPr id="26627" name="Retângulo 3"/>
          <p:cNvSpPr>
            <a:spLocks noChangeArrowheads="1"/>
          </p:cNvSpPr>
          <p:nvPr/>
        </p:nvSpPr>
        <p:spPr bwMode="auto">
          <a:xfrm>
            <a:off x="357188" y="785813"/>
            <a:ext cx="8429625" cy="16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600" b="1">
                <a:latin typeface="Calibri" pitchFamily="34" charset="0"/>
              </a:rPr>
              <a:t>É um conjunto de </a:t>
            </a:r>
            <a:r>
              <a:rPr lang="pt-BR" sz="2600" b="1">
                <a:latin typeface="Calibri" pitchFamily="34" charset="0"/>
                <a:hlinkClick r:id="rId2" action="ppaction://hlinkfile" tooltip="Cadeia alimentar"/>
              </a:rPr>
              <a:t>cadeias alimentares</a:t>
            </a:r>
            <a:r>
              <a:rPr lang="pt-BR" sz="2600" b="1">
                <a:latin typeface="Calibri" pitchFamily="34" charset="0"/>
              </a:rPr>
              <a:t> interconectadas, geralmente representado como um diagrama das relações entre os diversos </a:t>
            </a:r>
            <a:r>
              <a:rPr lang="pt-BR" sz="2600" b="1">
                <a:latin typeface="Calibri" pitchFamily="34" charset="0"/>
                <a:hlinkClick r:id="rId3" action="ppaction://hlinkfile" tooltip="Organismo"/>
              </a:rPr>
              <a:t>organismos</a:t>
            </a:r>
            <a:r>
              <a:rPr lang="pt-BR" sz="2600" b="1">
                <a:latin typeface="Calibri" pitchFamily="34" charset="0"/>
              </a:rPr>
              <a:t> de um </a:t>
            </a:r>
            <a:r>
              <a:rPr lang="pt-BR" sz="2600" b="1">
                <a:latin typeface="Calibri" pitchFamily="34" charset="0"/>
                <a:hlinkClick r:id="rId4" action="ppaction://hlinkfile" tooltip="Ecossistema"/>
              </a:rPr>
              <a:t>ecossistema</a:t>
            </a:r>
            <a:r>
              <a:rPr lang="pt-BR" sz="2600" b="1">
                <a:latin typeface="Calibri" pitchFamily="34" charset="0"/>
              </a:rPr>
              <a:t>. Nas teias aparecem os organismos </a:t>
            </a:r>
            <a:r>
              <a:rPr lang="pt-BR" sz="2600" b="1" i="1">
                <a:latin typeface="Calibri" pitchFamily="34" charset="0"/>
              </a:rPr>
              <a:t>onívoros</a:t>
            </a:r>
            <a:r>
              <a:rPr lang="pt-BR" sz="2600" b="1">
                <a:latin typeface="Calibri" pitchFamily="34" charset="0"/>
              </a:rPr>
              <a:t>.</a:t>
            </a:r>
            <a:endParaRPr lang="pt-BR" sz="2600" b="1" u="sng">
              <a:latin typeface="Calibri" pitchFamily="34" charset="0"/>
            </a:endParaRPr>
          </a:p>
        </p:txBody>
      </p:sp>
      <p:pic>
        <p:nvPicPr>
          <p:cNvPr id="26628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582863"/>
            <a:ext cx="9144000" cy="427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www.saudeanimal.com.br/imagens/teia_alimentar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38" y="0"/>
            <a:ext cx="4429125" cy="689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4" descr="http://www.rainhadapaz.g12.br/projetos/ciencias/ecologia/bonito/Cap%20II/Ex%20de%20Teia%20alimenta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00125"/>
            <a:ext cx="9144000" cy="585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Retângulo 3"/>
          <p:cNvSpPr>
            <a:spLocks noChangeArrowheads="1"/>
          </p:cNvSpPr>
          <p:nvPr/>
        </p:nvSpPr>
        <p:spPr bwMode="auto">
          <a:xfrm>
            <a:off x="357188" y="142875"/>
            <a:ext cx="84296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2800" b="1">
                <a:solidFill>
                  <a:srgbClr val="FF00FF"/>
                </a:solidFill>
                <a:latin typeface="Calibri" pitchFamily="34" charset="0"/>
              </a:rPr>
              <a:t>EXEMPLO DE UMA TEIA ALIMENTAR DO PANTANAL</a:t>
            </a:r>
            <a:endParaRPr lang="pt-BR" sz="2800">
              <a:solidFill>
                <a:srgbClr val="FF00FF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4"/>
          <p:cNvSpPr>
            <a:spLocks noChangeArrowheads="1"/>
          </p:cNvSpPr>
          <p:nvPr/>
        </p:nvSpPr>
        <p:spPr bwMode="auto">
          <a:xfrm>
            <a:off x="1828800" y="22812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t-BR">
              <a:latin typeface="Calibri" pitchFamily="34" charset="0"/>
            </a:endParaRPr>
          </a:p>
        </p:txBody>
      </p:sp>
      <p:sp>
        <p:nvSpPr>
          <p:cNvPr id="29699" name="Rectangle 5"/>
          <p:cNvSpPr>
            <a:spLocks noChangeArrowheads="1"/>
          </p:cNvSpPr>
          <p:nvPr/>
        </p:nvSpPr>
        <p:spPr bwMode="auto">
          <a:xfrm>
            <a:off x="1885950" y="-57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t-BR">
              <a:latin typeface="Calibri" pitchFamily="34" charset="0"/>
            </a:endParaRPr>
          </a:p>
        </p:txBody>
      </p:sp>
      <p:sp>
        <p:nvSpPr>
          <p:cNvPr id="199686" name="Rectangle 6"/>
          <p:cNvSpPr>
            <a:spLocks noChangeArrowheads="1"/>
          </p:cNvSpPr>
          <p:nvPr/>
        </p:nvSpPr>
        <p:spPr bwMode="auto">
          <a:xfrm>
            <a:off x="642938" y="285750"/>
            <a:ext cx="7643812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Por que é difícil encontrarmos cadeias alimentares com muito elos?</a:t>
            </a:r>
          </a:p>
        </p:txBody>
      </p:sp>
      <p:sp>
        <p:nvSpPr>
          <p:cNvPr id="29701" name="Rectangle 11"/>
          <p:cNvSpPr>
            <a:spLocks noChangeArrowheads="1"/>
          </p:cNvSpPr>
          <p:nvPr/>
        </p:nvSpPr>
        <p:spPr bwMode="auto">
          <a:xfrm>
            <a:off x="539750" y="1227138"/>
            <a:ext cx="8353425" cy="531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lnSpc>
                <a:spcPct val="130000"/>
              </a:lnSpc>
            </a:pPr>
            <a:r>
              <a:rPr lang="pt-BR" sz="2200" b="1">
                <a:latin typeface="Calibri" pitchFamily="34" charset="0"/>
              </a:rPr>
              <a:t>	A transformação da energia luminosa em química, denominada fotossíntese, é responsável pela entrada de energia nos ecossistemas. </a:t>
            </a:r>
          </a:p>
          <a:p>
            <a:pPr>
              <a:lnSpc>
                <a:spcPct val="130000"/>
              </a:lnSpc>
            </a:pPr>
            <a:r>
              <a:rPr lang="pt-BR" sz="2200" b="1">
                <a:latin typeface="Calibri" pitchFamily="34" charset="0"/>
              </a:rPr>
              <a:t>	Um aspecto importante para se entender a transferência de energia dentro de uma cadeia alimentar é a compreensão da primeira Lei da Termodinâmica, que diz: </a:t>
            </a:r>
            <a:r>
              <a:rPr lang="pt-BR" sz="2200" b="1" i="1">
                <a:latin typeface="Calibri" pitchFamily="34" charset="0"/>
              </a:rPr>
              <a:t>“A energia não pode ser criada nem destruída, e sim transformada.”</a:t>
            </a:r>
            <a:r>
              <a:rPr lang="pt-BR" sz="2200" b="1">
                <a:latin typeface="Calibri" pitchFamily="34" charset="0"/>
              </a:rPr>
              <a:t> Outro aspecto importante é o fato de que a quantidade de energia disponível diminui à medida que é transferida de um nível trófico ao outro.</a:t>
            </a:r>
          </a:p>
          <a:p>
            <a:pPr>
              <a:lnSpc>
                <a:spcPct val="130000"/>
              </a:lnSpc>
            </a:pPr>
            <a:r>
              <a:rPr lang="pt-BR" sz="2200" b="1">
                <a:latin typeface="Calibri" pitchFamily="34" charset="0"/>
              </a:rPr>
              <a:t>	A explicação para este decréscimo energético de um nível trófico ao outro é o fato de cada organismo gasta grande parte da energia absorvida na manutenção das funções vitais.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5" name="Picture 5" descr="CHC-CadeiaAlimentar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5760" cy="4320"/>
            </a:xfrm>
            <a:prstGeom prst="rect">
              <a:avLst/>
            </a:prstGeom>
            <a:noFill/>
          </p:spPr>
        </p:pic>
        <p:sp>
          <p:nvSpPr>
            <p:cNvPr id="6" name="WordArt 7"/>
            <p:cNvSpPr>
              <a:spLocks noChangeArrowheads="1" noChangeShapeType="1" noTextEdit="1"/>
            </p:cNvSpPr>
            <p:nvPr/>
          </p:nvSpPr>
          <p:spPr bwMode="auto">
            <a:xfrm>
              <a:off x="385" y="164"/>
              <a:ext cx="1555" cy="68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pt-BR" sz="3600" kern="1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CC0000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Impact"/>
                </a:rPr>
                <a:t>FLUXO</a:t>
              </a:r>
            </a:p>
          </p:txBody>
        </p:sp>
        <p:sp>
          <p:nvSpPr>
            <p:cNvPr id="7" name="WordArt 8"/>
            <p:cNvSpPr>
              <a:spLocks noChangeArrowheads="1" noChangeShapeType="1" noTextEdit="1"/>
            </p:cNvSpPr>
            <p:nvPr/>
          </p:nvSpPr>
          <p:spPr bwMode="auto">
            <a:xfrm>
              <a:off x="975" y="981"/>
              <a:ext cx="282" cy="36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pt-BR" sz="3600" kern="1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CC0000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Impact"/>
                </a:rPr>
                <a:t>DE</a:t>
              </a:r>
            </a:p>
          </p:txBody>
        </p:sp>
        <p:sp>
          <p:nvSpPr>
            <p:cNvPr id="8" name="WordArt 9"/>
            <p:cNvSpPr>
              <a:spLocks noChangeArrowheads="1" noChangeShapeType="1" noTextEdit="1"/>
            </p:cNvSpPr>
            <p:nvPr/>
          </p:nvSpPr>
          <p:spPr bwMode="auto">
            <a:xfrm>
              <a:off x="98" y="1480"/>
              <a:ext cx="2102" cy="72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pt-BR" sz="3600" kern="1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CC0000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Impact"/>
                </a:rPr>
                <a:t>ENERGIA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4"/>
          <p:cNvSpPr>
            <a:spLocks noChangeArrowheads="1"/>
          </p:cNvSpPr>
          <p:nvPr/>
        </p:nvSpPr>
        <p:spPr bwMode="auto">
          <a:xfrm>
            <a:off x="1828800" y="22812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t-BR">
              <a:latin typeface="Calibri" pitchFamily="34" charset="0"/>
            </a:endParaRPr>
          </a:p>
        </p:txBody>
      </p:sp>
      <p:sp>
        <p:nvSpPr>
          <p:cNvPr id="30723" name="Rectangle 5"/>
          <p:cNvSpPr>
            <a:spLocks noChangeArrowheads="1"/>
          </p:cNvSpPr>
          <p:nvPr/>
        </p:nvSpPr>
        <p:spPr bwMode="auto">
          <a:xfrm>
            <a:off x="1885950" y="-57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t-BR">
              <a:latin typeface="Calibri" pitchFamily="34" charset="0"/>
            </a:endParaRPr>
          </a:p>
        </p:txBody>
      </p:sp>
      <p:sp>
        <p:nvSpPr>
          <p:cNvPr id="200710" name="Rectangle 6"/>
          <p:cNvSpPr>
            <a:spLocks noChangeArrowheads="1"/>
          </p:cNvSpPr>
          <p:nvPr/>
        </p:nvSpPr>
        <p:spPr bwMode="auto">
          <a:xfrm>
            <a:off x="0" y="995363"/>
            <a:ext cx="9144000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Fluxo de energia nas cadeias alimentares</a:t>
            </a:r>
          </a:p>
        </p:txBody>
      </p:sp>
      <p:pic>
        <p:nvPicPr>
          <p:cNvPr id="30725" name="Picture 7" descr="eco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0688" y="1684338"/>
            <a:ext cx="5761037" cy="4697412"/>
          </a:xfrm>
          <a:prstGeom prst="rect">
            <a:avLst/>
          </a:prstGeom>
          <a:noFill/>
          <a:ln w="76200">
            <a:solidFill>
              <a:srgbClr val="CC3300"/>
            </a:solidFill>
            <a:miter lim="800000"/>
            <a:headEnd/>
            <a:tailEnd/>
          </a:ln>
        </p:spPr>
      </p:pic>
      <p:sp>
        <p:nvSpPr>
          <p:cNvPr id="30726" name="AutoShape 9"/>
          <p:cNvSpPr>
            <a:spLocks noChangeArrowheads="1"/>
          </p:cNvSpPr>
          <p:nvPr/>
        </p:nvSpPr>
        <p:spPr bwMode="auto">
          <a:xfrm>
            <a:off x="179388" y="1628775"/>
            <a:ext cx="1223962" cy="4824413"/>
          </a:xfrm>
          <a:prstGeom prst="upArrow">
            <a:avLst>
              <a:gd name="adj1" fmla="val 50000"/>
              <a:gd name="adj2" fmla="val 98541"/>
            </a:avLst>
          </a:prstGeom>
          <a:solidFill>
            <a:srgbClr val="CC3300"/>
          </a:solidFill>
          <a:ln w="9525">
            <a:solidFill>
              <a:srgbClr val="CC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>
              <a:latin typeface="Calibri" pitchFamily="34" charset="0"/>
            </a:endParaRPr>
          </a:p>
        </p:txBody>
      </p:sp>
      <p:sp>
        <p:nvSpPr>
          <p:cNvPr id="30727" name="Text Box 11"/>
          <p:cNvSpPr txBox="1">
            <a:spLocks noChangeArrowheads="1"/>
          </p:cNvSpPr>
          <p:nvPr/>
        </p:nvSpPr>
        <p:spPr bwMode="auto">
          <a:xfrm rot="-5400000">
            <a:off x="-650081" y="4468019"/>
            <a:ext cx="2876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>
                <a:solidFill>
                  <a:srgbClr val="FFFF99"/>
                </a:solidFill>
                <a:latin typeface="Calibri" pitchFamily="34" charset="0"/>
              </a:rPr>
              <a:t>Aumento do nível trófico</a:t>
            </a:r>
          </a:p>
        </p:txBody>
      </p:sp>
      <p:sp>
        <p:nvSpPr>
          <p:cNvPr id="30728" name="AutoShape 14"/>
          <p:cNvSpPr>
            <a:spLocks noChangeArrowheads="1"/>
          </p:cNvSpPr>
          <p:nvPr/>
        </p:nvSpPr>
        <p:spPr bwMode="auto">
          <a:xfrm>
            <a:off x="7740650" y="1628775"/>
            <a:ext cx="1223963" cy="4824413"/>
          </a:xfrm>
          <a:prstGeom prst="upArrow">
            <a:avLst>
              <a:gd name="adj1" fmla="val 50000"/>
              <a:gd name="adj2" fmla="val 98541"/>
            </a:avLst>
          </a:prstGeom>
          <a:solidFill>
            <a:srgbClr val="CC3300"/>
          </a:solidFill>
          <a:ln w="9525">
            <a:solidFill>
              <a:srgbClr val="CC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>
              <a:latin typeface="Calibri" pitchFamily="34" charset="0"/>
            </a:endParaRPr>
          </a:p>
        </p:txBody>
      </p:sp>
      <p:sp>
        <p:nvSpPr>
          <p:cNvPr id="30729" name="Text Box 15"/>
          <p:cNvSpPr txBox="1">
            <a:spLocks noChangeArrowheads="1"/>
          </p:cNvSpPr>
          <p:nvPr/>
        </p:nvSpPr>
        <p:spPr bwMode="auto">
          <a:xfrm rot="-5400000">
            <a:off x="6444457" y="4361656"/>
            <a:ext cx="3816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>
                <a:solidFill>
                  <a:srgbClr val="FFFF99"/>
                </a:solidFill>
                <a:latin typeface="Calibri" pitchFamily="34" charset="0"/>
              </a:rPr>
              <a:t>Diminuição da energia disponível</a:t>
            </a:r>
          </a:p>
        </p:txBody>
      </p:sp>
      <p:sp>
        <p:nvSpPr>
          <p:cNvPr id="30730" name="Rectangle 16"/>
          <p:cNvSpPr>
            <a:spLocks noChangeArrowheads="1"/>
          </p:cNvSpPr>
          <p:nvPr/>
        </p:nvSpPr>
        <p:spPr bwMode="auto">
          <a:xfrm>
            <a:off x="3492500" y="260350"/>
            <a:ext cx="5616575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r>
              <a:rPr lang="pt-BR" sz="2000" i="1">
                <a:solidFill>
                  <a:schemeClr val="tx2"/>
                </a:solidFill>
                <a:latin typeface="Calibri" pitchFamily="34" charset="0"/>
              </a:rPr>
              <a:t>Cadeias e teias alimentares</a:t>
            </a:r>
            <a:r>
              <a:rPr lang="pt-BR" sz="2000">
                <a:solidFill>
                  <a:schemeClr val="tx2"/>
                </a:solidFill>
                <a:latin typeface="Calibri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376238" y="323850"/>
            <a:ext cx="528796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t-BR" sz="3200" b="1"/>
              <a:t>PIRÂMIDES ECOLÓGICAS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12775" y="1125538"/>
            <a:ext cx="5697538" cy="2609850"/>
            <a:chOff x="386" y="816"/>
            <a:chExt cx="3589" cy="1644"/>
          </a:xfrm>
        </p:grpSpPr>
        <p:sp>
          <p:nvSpPr>
            <p:cNvPr id="24582" name="Rectangle 6"/>
            <p:cNvSpPr>
              <a:spLocks noChangeArrowheads="1"/>
            </p:cNvSpPr>
            <p:nvPr/>
          </p:nvSpPr>
          <p:spPr bwMode="auto">
            <a:xfrm>
              <a:off x="625" y="2210"/>
              <a:ext cx="1996" cy="227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4583" name="Rectangle 7"/>
            <p:cNvSpPr>
              <a:spLocks noChangeArrowheads="1"/>
            </p:cNvSpPr>
            <p:nvPr/>
          </p:nvSpPr>
          <p:spPr bwMode="auto">
            <a:xfrm>
              <a:off x="1033" y="1756"/>
              <a:ext cx="1224" cy="227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4584" name="Rectangle 8"/>
            <p:cNvSpPr>
              <a:spLocks noChangeArrowheads="1"/>
            </p:cNvSpPr>
            <p:nvPr/>
          </p:nvSpPr>
          <p:spPr bwMode="auto">
            <a:xfrm>
              <a:off x="1260" y="1530"/>
              <a:ext cx="771" cy="227"/>
            </a:xfrm>
            <a:prstGeom prst="rect">
              <a:avLst/>
            </a:prstGeom>
            <a:solidFill>
              <a:srgbClr val="FF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4585" name="Rectangle 9"/>
            <p:cNvSpPr>
              <a:spLocks noChangeArrowheads="1"/>
            </p:cNvSpPr>
            <p:nvPr/>
          </p:nvSpPr>
          <p:spPr bwMode="auto">
            <a:xfrm>
              <a:off x="1442" y="1303"/>
              <a:ext cx="408" cy="227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4586" name="Rectangle 10"/>
            <p:cNvSpPr>
              <a:spLocks noChangeArrowheads="1"/>
            </p:cNvSpPr>
            <p:nvPr/>
          </p:nvSpPr>
          <p:spPr bwMode="auto">
            <a:xfrm>
              <a:off x="852" y="1983"/>
              <a:ext cx="1543" cy="227"/>
            </a:xfrm>
            <a:prstGeom prst="rect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4587" name="Text Box 11"/>
            <p:cNvSpPr txBox="1">
              <a:spLocks noChangeArrowheads="1"/>
            </p:cNvSpPr>
            <p:nvPr/>
          </p:nvSpPr>
          <p:spPr bwMode="auto">
            <a:xfrm>
              <a:off x="2757" y="2210"/>
              <a:ext cx="103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pt-BR" sz="2000"/>
                <a:t>1000 plantas</a:t>
              </a:r>
            </a:p>
          </p:txBody>
        </p:sp>
        <p:sp>
          <p:nvSpPr>
            <p:cNvPr id="24588" name="Text Box 12"/>
            <p:cNvSpPr txBox="1">
              <a:spLocks noChangeArrowheads="1"/>
            </p:cNvSpPr>
            <p:nvPr/>
          </p:nvSpPr>
          <p:spPr bwMode="auto">
            <a:xfrm>
              <a:off x="2757" y="1984"/>
              <a:ext cx="121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pt-BR" sz="2000"/>
                <a:t>100 gafanhotos</a:t>
              </a:r>
            </a:p>
          </p:txBody>
        </p:sp>
        <p:sp>
          <p:nvSpPr>
            <p:cNvPr id="24589" name="Text Box 13"/>
            <p:cNvSpPr txBox="1">
              <a:spLocks noChangeArrowheads="1"/>
            </p:cNvSpPr>
            <p:nvPr/>
          </p:nvSpPr>
          <p:spPr bwMode="auto">
            <a:xfrm>
              <a:off x="2757" y="1757"/>
              <a:ext cx="76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pt-BR" sz="2000"/>
                <a:t>20 sapos</a:t>
              </a:r>
            </a:p>
          </p:txBody>
        </p:sp>
        <p:sp>
          <p:nvSpPr>
            <p:cNvPr id="24590" name="Text Box 14"/>
            <p:cNvSpPr txBox="1">
              <a:spLocks noChangeArrowheads="1"/>
            </p:cNvSpPr>
            <p:nvPr/>
          </p:nvSpPr>
          <p:spPr bwMode="auto">
            <a:xfrm>
              <a:off x="2712" y="1530"/>
              <a:ext cx="81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pt-BR" sz="2000"/>
                <a:t>10 cobras</a:t>
              </a:r>
            </a:p>
          </p:txBody>
        </p:sp>
        <p:sp>
          <p:nvSpPr>
            <p:cNvPr id="24591" name="Text Box 15"/>
            <p:cNvSpPr txBox="1">
              <a:spLocks noChangeArrowheads="1"/>
            </p:cNvSpPr>
            <p:nvPr/>
          </p:nvSpPr>
          <p:spPr bwMode="auto">
            <a:xfrm>
              <a:off x="2712" y="1303"/>
              <a:ext cx="80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pt-BR" sz="2000"/>
                <a:t>5 gaviões</a:t>
              </a:r>
            </a:p>
          </p:txBody>
        </p:sp>
        <p:sp>
          <p:nvSpPr>
            <p:cNvPr id="24592" name="Text Box 16"/>
            <p:cNvSpPr txBox="1">
              <a:spLocks noChangeArrowheads="1"/>
            </p:cNvSpPr>
            <p:nvPr/>
          </p:nvSpPr>
          <p:spPr bwMode="auto">
            <a:xfrm>
              <a:off x="386" y="816"/>
              <a:ext cx="243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pt-BR" sz="2400"/>
                <a:t>Numérica (predador-presa)</a:t>
              </a:r>
            </a:p>
          </p:txBody>
        </p:sp>
      </p:grpSp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539750" y="4292600"/>
            <a:ext cx="6407150" cy="2320925"/>
            <a:chOff x="340" y="2767"/>
            <a:chExt cx="4036" cy="1462"/>
          </a:xfrm>
        </p:grpSpPr>
        <p:sp>
          <p:nvSpPr>
            <p:cNvPr id="24594" name="Rectangle 18"/>
            <p:cNvSpPr>
              <a:spLocks noChangeArrowheads="1"/>
            </p:cNvSpPr>
            <p:nvPr/>
          </p:nvSpPr>
          <p:spPr bwMode="auto">
            <a:xfrm>
              <a:off x="1622" y="3934"/>
              <a:ext cx="181" cy="227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4595" name="Rectangle 19"/>
            <p:cNvSpPr>
              <a:spLocks noChangeArrowheads="1"/>
            </p:cNvSpPr>
            <p:nvPr/>
          </p:nvSpPr>
          <p:spPr bwMode="auto">
            <a:xfrm>
              <a:off x="1395" y="3707"/>
              <a:ext cx="635" cy="227"/>
            </a:xfrm>
            <a:prstGeom prst="rect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4596" name="Rectangle 20"/>
            <p:cNvSpPr>
              <a:spLocks noChangeArrowheads="1"/>
            </p:cNvSpPr>
            <p:nvPr/>
          </p:nvSpPr>
          <p:spPr bwMode="auto">
            <a:xfrm>
              <a:off x="1032" y="3480"/>
              <a:ext cx="1315" cy="227"/>
            </a:xfrm>
            <a:prstGeom prst="rect">
              <a:avLst/>
            </a:prstGeom>
            <a:solidFill>
              <a:srgbClr val="FF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4597" name="Rectangle 21"/>
            <p:cNvSpPr>
              <a:spLocks noChangeArrowheads="1"/>
            </p:cNvSpPr>
            <p:nvPr/>
          </p:nvSpPr>
          <p:spPr bwMode="auto">
            <a:xfrm>
              <a:off x="670" y="3254"/>
              <a:ext cx="1996" cy="227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4598" name="Text Box 22"/>
            <p:cNvSpPr txBox="1">
              <a:spLocks noChangeArrowheads="1"/>
            </p:cNvSpPr>
            <p:nvPr/>
          </p:nvSpPr>
          <p:spPr bwMode="auto">
            <a:xfrm>
              <a:off x="2848" y="3979"/>
              <a:ext cx="68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pt-BR" sz="2000"/>
                <a:t>1 planta</a:t>
              </a:r>
            </a:p>
          </p:txBody>
        </p:sp>
        <p:sp>
          <p:nvSpPr>
            <p:cNvPr id="24599" name="Text Box 23"/>
            <p:cNvSpPr txBox="1">
              <a:spLocks noChangeArrowheads="1"/>
            </p:cNvSpPr>
            <p:nvPr/>
          </p:nvSpPr>
          <p:spPr bwMode="auto">
            <a:xfrm>
              <a:off x="2848" y="3753"/>
              <a:ext cx="98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pt-BR" sz="2000"/>
                <a:t>200 pulgões</a:t>
              </a:r>
            </a:p>
          </p:txBody>
        </p:sp>
        <p:sp>
          <p:nvSpPr>
            <p:cNvPr id="24600" name="Text Box 24"/>
            <p:cNvSpPr txBox="1">
              <a:spLocks noChangeArrowheads="1"/>
            </p:cNvSpPr>
            <p:nvPr/>
          </p:nvSpPr>
          <p:spPr bwMode="auto">
            <a:xfrm>
              <a:off x="2802" y="3526"/>
              <a:ext cx="157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pt-BR" sz="2000"/>
                <a:t>100000 protozoários</a:t>
              </a:r>
            </a:p>
          </p:txBody>
        </p:sp>
        <p:sp>
          <p:nvSpPr>
            <p:cNvPr id="24601" name="Text Box 25"/>
            <p:cNvSpPr txBox="1">
              <a:spLocks noChangeArrowheads="1"/>
            </p:cNvSpPr>
            <p:nvPr/>
          </p:nvSpPr>
          <p:spPr bwMode="auto">
            <a:xfrm>
              <a:off x="2848" y="3254"/>
              <a:ext cx="134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pt-BR" sz="2000"/>
                <a:t>200000 bactérias</a:t>
              </a:r>
            </a:p>
          </p:txBody>
        </p:sp>
        <p:sp>
          <p:nvSpPr>
            <p:cNvPr id="24602" name="Text Box 26"/>
            <p:cNvSpPr txBox="1">
              <a:spLocks noChangeArrowheads="1"/>
            </p:cNvSpPr>
            <p:nvPr/>
          </p:nvSpPr>
          <p:spPr bwMode="auto">
            <a:xfrm>
              <a:off x="340" y="2767"/>
              <a:ext cx="360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pt-BR" sz="2400"/>
                <a:t>Numérica invertida (parasita-hospedeiro)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92138" y="333375"/>
            <a:ext cx="8159750" cy="2479675"/>
            <a:chOff x="373" y="210"/>
            <a:chExt cx="5140" cy="1562"/>
          </a:xfrm>
        </p:grpSpPr>
        <p:sp>
          <p:nvSpPr>
            <p:cNvPr id="25605" name="Rectangle 5"/>
            <p:cNvSpPr>
              <a:spLocks noChangeArrowheads="1"/>
            </p:cNvSpPr>
            <p:nvPr/>
          </p:nvSpPr>
          <p:spPr bwMode="auto">
            <a:xfrm>
              <a:off x="612" y="1525"/>
              <a:ext cx="1996" cy="227"/>
            </a:xfrm>
            <a:prstGeom prst="rect">
              <a:avLst/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06" name="Rectangle 6"/>
            <p:cNvSpPr>
              <a:spLocks noChangeArrowheads="1"/>
            </p:cNvSpPr>
            <p:nvPr/>
          </p:nvSpPr>
          <p:spPr bwMode="auto">
            <a:xfrm>
              <a:off x="1111" y="1072"/>
              <a:ext cx="1044" cy="227"/>
            </a:xfrm>
            <a:prstGeom prst="rect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07" name="Rectangle 7"/>
            <p:cNvSpPr>
              <a:spLocks noChangeArrowheads="1"/>
            </p:cNvSpPr>
            <p:nvPr/>
          </p:nvSpPr>
          <p:spPr bwMode="auto">
            <a:xfrm>
              <a:off x="1338" y="845"/>
              <a:ext cx="590" cy="227"/>
            </a:xfrm>
            <a:prstGeom prst="rect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08" name="Rectangle 8"/>
            <p:cNvSpPr>
              <a:spLocks noChangeArrowheads="1"/>
            </p:cNvSpPr>
            <p:nvPr/>
          </p:nvSpPr>
          <p:spPr bwMode="auto">
            <a:xfrm>
              <a:off x="1519" y="618"/>
              <a:ext cx="226" cy="227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09" name="Rectangle 9"/>
            <p:cNvSpPr>
              <a:spLocks noChangeArrowheads="1"/>
            </p:cNvSpPr>
            <p:nvPr/>
          </p:nvSpPr>
          <p:spPr bwMode="auto">
            <a:xfrm>
              <a:off x="884" y="1299"/>
              <a:ext cx="1451" cy="227"/>
            </a:xfrm>
            <a:prstGeom prst="rect">
              <a:avLst/>
            </a:prstGeom>
            <a:solidFill>
              <a:srgbClr val="00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10" name="Text Box 10"/>
            <p:cNvSpPr txBox="1">
              <a:spLocks noChangeArrowheads="1"/>
            </p:cNvSpPr>
            <p:nvPr/>
          </p:nvSpPr>
          <p:spPr bwMode="auto">
            <a:xfrm>
              <a:off x="2731" y="1522"/>
              <a:ext cx="278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pt-BR" sz="2000"/>
                <a:t>10000 Kg de biomassa de produtores</a:t>
              </a:r>
            </a:p>
          </p:txBody>
        </p:sp>
        <p:sp>
          <p:nvSpPr>
            <p:cNvPr id="25611" name="Text Box 11"/>
            <p:cNvSpPr txBox="1">
              <a:spLocks noChangeArrowheads="1"/>
            </p:cNvSpPr>
            <p:nvPr/>
          </p:nvSpPr>
          <p:spPr bwMode="auto">
            <a:xfrm>
              <a:off x="2744" y="1299"/>
              <a:ext cx="240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pt-BR" sz="2000"/>
                <a:t>1000 Kg de biomassa de cons.1</a:t>
              </a:r>
            </a:p>
          </p:txBody>
        </p:sp>
        <p:sp>
          <p:nvSpPr>
            <p:cNvPr id="25612" name="Text Box 12"/>
            <p:cNvSpPr txBox="1">
              <a:spLocks noChangeArrowheads="1"/>
            </p:cNvSpPr>
            <p:nvPr/>
          </p:nvSpPr>
          <p:spPr bwMode="auto">
            <a:xfrm>
              <a:off x="2744" y="1072"/>
              <a:ext cx="235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pt-BR" sz="2000"/>
                <a:t>100 Kg de biomassa de cons. 2</a:t>
              </a:r>
            </a:p>
          </p:txBody>
        </p:sp>
        <p:sp>
          <p:nvSpPr>
            <p:cNvPr id="25613" name="Text Box 13"/>
            <p:cNvSpPr txBox="1">
              <a:spLocks noChangeArrowheads="1"/>
            </p:cNvSpPr>
            <p:nvPr/>
          </p:nvSpPr>
          <p:spPr bwMode="auto">
            <a:xfrm>
              <a:off x="2744" y="845"/>
              <a:ext cx="226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pt-BR" sz="2000"/>
                <a:t>10 Kg de biomassa de cons. 3</a:t>
              </a:r>
            </a:p>
          </p:txBody>
        </p:sp>
        <p:sp>
          <p:nvSpPr>
            <p:cNvPr id="25614" name="Text Box 14"/>
            <p:cNvSpPr txBox="1">
              <a:spLocks noChangeArrowheads="1"/>
            </p:cNvSpPr>
            <p:nvPr/>
          </p:nvSpPr>
          <p:spPr bwMode="auto">
            <a:xfrm>
              <a:off x="2744" y="618"/>
              <a:ext cx="217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pt-BR" sz="2000"/>
                <a:t>1 Kg de biomassa de cons. 4</a:t>
              </a:r>
            </a:p>
          </p:txBody>
        </p:sp>
        <p:sp>
          <p:nvSpPr>
            <p:cNvPr id="25615" name="Text Box 15"/>
            <p:cNvSpPr txBox="1">
              <a:spLocks noChangeArrowheads="1"/>
            </p:cNvSpPr>
            <p:nvPr/>
          </p:nvSpPr>
          <p:spPr bwMode="auto">
            <a:xfrm>
              <a:off x="373" y="210"/>
              <a:ext cx="96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pt-BR" sz="2400"/>
                <a:t>Biomassa</a:t>
              </a:r>
            </a:p>
          </p:txBody>
        </p:sp>
      </p:grp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539750" y="3284538"/>
            <a:ext cx="7718425" cy="3502025"/>
            <a:chOff x="340" y="2069"/>
            <a:chExt cx="4862" cy="2206"/>
          </a:xfrm>
        </p:grpSpPr>
        <p:sp>
          <p:nvSpPr>
            <p:cNvPr id="25617" name="Rectangle 17"/>
            <p:cNvSpPr>
              <a:spLocks noChangeArrowheads="1"/>
            </p:cNvSpPr>
            <p:nvPr/>
          </p:nvSpPr>
          <p:spPr bwMode="auto">
            <a:xfrm>
              <a:off x="1021" y="3567"/>
              <a:ext cx="1859" cy="272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18" name="Rectangle 18"/>
            <p:cNvSpPr>
              <a:spLocks noChangeArrowheads="1"/>
            </p:cNvSpPr>
            <p:nvPr/>
          </p:nvSpPr>
          <p:spPr bwMode="auto">
            <a:xfrm>
              <a:off x="1021" y="3295"/>
              <a:ext cx="272" cy="272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19" name="Rectangle 19"/>
            <p:cNvSpPr>
              <a:spLocks noChangeArrowheads="1"/>
            </p:cNvSpPr>
            <p:nvPr/>
          </p:nvSpPr>
          <p:spPr bwMode="auto">
            <a:xfrm>
              <a:off x="1792" y="2751"/>
              <a:ext cx="363" cy="272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20" name="Rectangle 20"/>
            <p:cNvSpPr>
              <a:spLocks noChangeArrowheads="1"/>
            </p:cNvSpPr>
            <p:nvPr/>
          </p:nvSpPr>
          <p:spPr bwMode="auto">
            <a:xfrm>
              <a:off x="1656" y="2751"/>
              <a:ext cx="136" cy="272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21" name="Rectangle 21"/>
            <p:cNvSpPr>
              <a:spLocks noChangeArrowheads="1"/>
            </p:cNvSpPr>
            <p:nvPr/>
          </p:nvSpPr>
          <p:spPr bwMode="auto">
            <a:xfrm>
              <a:off x="1293" y="3295"/>
              <a:ext cx="1361" cy="272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22" name="Rectangle 22"/>
            <p:cNvSpPr>
              <a:spLocks noChangeArrowheads="1"/>
            </p:cNvSpPr>
            <p:nvPr/>
          </p:nvSpPr>
          <p:spPr bwMode="auto">
            <a:xfrm>
              <a:off x="522" y="3567"/>
              <a:ext cx="499" cy="272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23" name="Rectangle 23"/>
            <p:cNvSpPr>
              <a:spLocks noChangeArrowheads="1"/>
            </p:cNvSpPr>
            <p:nvPr/>
          </p:nvSpPr>
          <p:spPr bwMode="auto">
            <a:xfrm>
              <a:off x="2880" y="3567"/>
              <a:ext cx="499" cy="272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24" name="Rectangle 24"/>
            <p:cNvSpPr>
              <a:spLocks noChangeArrowheads="1"/>
            </p:cNvSpPr>
            <p:nvPr/>
          </p:nvSpPr>
          <p:spPr bwMode="auto">
            <a:xfrm>
              <a:off x="2654" y="3295"/>
              <a:ext cx="226" cy="272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25" name="Rectangle 25"/>
            <p:cNvSpPr>
              <a:spLocks noChangeArrowheads="1"/>
            </p:cNvSpPr>
            <p:nvPr/>
          </p:nvSpPr>
          <p:spPr bwMode="auto">
            <a:xfrm>
              <a:off x="2291" y="3023"/>
              <a:ext cx="362" cy="272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26" name="Rectangle 26"/>
            <p:cNvSpPr>
              <a:spLocks noChangeArrowheads="1"/>
            </p:cNvSpPr>
            <p:nvPr/>
          </p:nvSpPr>
          <p:spPr bwMode="auto">
            <a:xfrm>
              <a:off x="1656" y="3023"/>
              <a:ext cx="635" cy="272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27" name="Rectangle 27"/>
            <p:cNvSpPr>
              <a:spLocks noChangeArrowheads="1"/>
            </p:cNvSpPr>
            <p:nvPr/>
          </p:nvSpPr>
          <p:spPr bwMode="auto">
            <a:xfrm>
              <a:off x="1293" y="3023"/>
              <a:ext cx="363" cy="272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28" name="Rectangle 28"/>
            <p:cNvSpPr>
              <a:spLocks noChangeArrowheads="1"/>
            </p:cNvSpPr>
            <p:nvPr/>
          </p:nvSpPr>
          <p:spPr bwMode="auto">
            <a:xfrm>
              <a:off x="2155" y="2751"/>
              <a:ext cx="136" cy="272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29" name="Rectangle 29"/>
            <p:cNvSpPr>
              <a:spLocks noChangeArrowheads="1"/>
            </p:cNvSpPr>
            <p:nvPr/>
          </p:nvSpPr>
          <p:spPr bwMode="auto">
            <a:xfrm>
              <a:off x="1882" y="2478"/>
              <a:ext cx="182" cy="272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30" name="Rectangle 30"/>
            <p:cNvSpPr>
              <a:spLocks noChangeArrowheads="1"/>
            </p:cNvSpPr>
            <p:nvPr/>
          </p:nvSpPr>
          <p:spPr bwMode="auto">
            <a:xfrm>
              <a:off x="2064" y="2478"/>
              <a:ext cx="90" cy="272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31" name="Rectangle 31"/>
            <p:cNvSpPr>
              <a:spLocks noChangeArrowheads="1"/>
            </p:cNvSpPr>
            <p:nvPr/>
          </p:nvSpPr>
          <p:spPr bwMode="auto">
            <a:xfrm>
              <a:off x="1792" y="2478"/>
              <a:ext cx="90" cy="272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32" name="AutoShape 32"/>
            <p:cNvSpPr>
              <a:spLocks noChangeArrowheads="1"/>
            </p:cNvSpPr>
            <p:nvPr/>
          </p:nvSpPr>
          <p:spPr bwMode="auto">
            <a:xfrm>
              <a:off x="3243" y="3476"/>
              <a:ext cx="318" cy="182"/>
            </a:xfrm>
            <a:custGeom>
              <a:avLst/>
              <a:gdLst>
                <a:gd name="G0" fmla="+- 0 0 0"/>
                <a:gd name="G1" fmla="+- -11796480 0 0"/>
                <a:gd name="G2" fmla="+- 0 0 -11796480"/>
                <a:gd name="G3" fmla="+- 10800 0 0"/>
                <a:gd name="G4" fmla="+- 0 0 0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5400 0 0"/>
                <a:gd name="G9" fmla="+- 0 0 -11796480"/>
                <a:gd name="G10" fmla="+- 5400 0 2700"/>
                <a:gd name="G11" fmla="cos G10 0"/>
                <a:gd name="G12" fmla="sin G10 0"/>
                <a:gd name="G13" fmla="cos 13500 0"/>
                <a:gd name="G14" fmla="sin 13500 0"/>
                <a:gd name="G15" fmla="+- G11 10800 0"/>
                <a:gd name="G16" fmla="+- G12 10800 0"/>
                <a:gd name="G17" fmla="+- G13 10800 0"/>
                <a:gd name="G18" fmla="+- G14 10800 0"/>
                <a:gd name="G19" fmla="*/ 5400 1 2"/>
                <a:gd name="G20" fmla="+- G19 5400 0"/>
                <a:gd name="G21" fmla="cos G20 0"/>
                <a:gd name="G22" fmla="sin G20 0"/>
                <a:gd name="G23" fmla="+- G21 10800 0"/>
                <a:gd name="G24" fmla="+- G12 G23 G22"/>
                <a:gd name="G25" fmla="+- G22 G23 G11"/>
                <a:gd name="G26" fmla="cos 10800 0"/>
                <a:gd name="G27" fmla="sin 10800 0"/>
                <a:gd name="G28" fmla="cos 5400 0"/>
                <a:gd name="G29" fmla="sin 5400 0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11796480"/>
                <a:gd name="G36" fmla="sin G34 -11796480"/>
                <a:gd name="G37" fmla="+/ -11796480 0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5400 G39"/>
                <a:gd name="G43" fmla="sin 540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0799 w 21600"/>
                <a:gd name="T5" fmla="*/ 0 h 21600"/>
                <a:gd name="T6" fmla="*/ 2700 w 21600"/>
                <a:gd name="T7" fmla="*/ 10800 h 21600"/>
                <a:gd name="T8" fmla="*/ 10799 w 21600"/>
                <a:gd name="T9" fmla="*/ 5400 h 21600"/>
                <a:gd name="T10" fmla="*/ 24300 w 21600"/>
                <a:gd name="T11" fmla="*/ 10800 h 21600"/>
                <a:gd name="T12" fmla="*/ 18900 w 21600"/>
                <a:gd name="T13" fmla="*/ 16200 h 21600"/>
                <a:gd name="T14" fmla="*/ 13500 w 21600"/>
                <a:gd name="T15" fmla="*/ 10800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6200" y="10800"/>
                  </a:moveTo>
                  <a:cubicBezTo>
                    <a:pt x="16200" y="7817"/>
                    <a:pt x="13782" y="5400"/>
                    <a:pt x="10800" y="5400"/>
                  </a:cubicBezTo>
                  <a:cubicBezTo>
                    <a:pt x="7817" y="5400"/>
                    <a:pt x="5400" y="7817"/>
                    <a:pt x="5400" y="10800"/>
                  </a:cubicBezTo>
                  <a:lnTo>
                    <a:pt x="0" y="10800"/>
                  </a:ln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599" y="4835"/>
                    <a:pt x="21600" y="10799"/>
                  </a:cubicBezTo>
                  <a:lnTo>
                    <a:pt x="21600" y="10800"/>
                  </a:lnTo>
                  <a:lnTo>
                    <a:pt x="24300" y="10800"/>
                  </a:lnTo>
                  <a:lnTo>
                    <a:pt x="18900" y="16200"/>
                  </a:lnTo>
                  <a:lnTo>
                    <a:pt x="13500" y="10800"/>
                  </a:lnTo>
                  <a:lnTo>
                    <a:pt x="16200" y="10800"/>
                  </a:lnTo>
                  <a:close/>
                </a:path>
              </a:pathLst>
            </a:cu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33" name="AutoShape 33"/>
            <p:cNvSpPr>
              <a:spLocks noChangeArrowheads="1"/>
            </p:cNvSpPr>
            <p:nvPr/>
          </p:nvSpPr>
          <p:spPr bwMode="auto">
            <a:xfrm flipH="1">
              <a:off x="340" y="3476"/>
              <a:ext cx="318" cy="182"/>
            </a:xfrm>
            <a:custGeom>
              <a:avLst/>
              <a:gdLst>
                <a:gd name="G0" fmla="+- 0 0 0"/>
                <a:gd name="G1" fmla="+- -11796480 0 0"/>
                <a:gd name="G2" fmla="+- 0 0 -11796480"/>
                <a:gd name="G3" fmla="+- 10800 0 0"/>
                <a:gd name="G4" fmla="+- 0 0 0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5400 0 0"/>
                <a:gd name="G9" fmla="+- 0 0 -11796480"/>
                <a:gd name="G10" fmla="+- 5400 0 2700"/>
                <a:gd name="G11" fmla="cos G10 0"/>
                <a:gd name="G12" fmla="sin G10 0"/>
                <a:gd name="G13" fmla="cos 13500 0"/>
                <a:gd name="G14" fmla="sin 13500 0"/>
                <a:gd name="G15" fmla="+- G11 10800 0"/>
                <a:gd name="G16" fmla="+- G12 10800 0"/>
                <a:gd name="G17" fmla="+- G13 10800 0"/>
                <a:gd name="G18" fmla="+- G14 10800 0"/>
                <a:gd name="G19" fmla="*/ 5400 1 2"/>
                <a:gd name="G20" fmla="+- G19 5400 0"/>
                <a:gd name="G21" fmla="cos G20 0"/>
                <a:gd name="G22" fmla="sin G20 0"/>
                <a:gd name="G23" fmla="+- G21 10800 0"/>
                <a:gd name="G24" fmla="+- G12 G23 G22"/>
                <a:gd name="G25" fmla="+- G22 G23 G11"/>
                <a:gd name="G26" fmla="cos 10800 0"/>
                <a:gd name="G27" fmla="sin 10800 0"/>
                <a:gd name="G28" fmla="cos 5400 0"/>
                <a:gd name="G29" fmla="sin 5400 0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11796480"/>
                <a:gd name="G36" fmla="sin G34 -11796480"/>
                <a:gd name="G37" fmla="+/ -11796480 0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5400 G39"/>
                <a:gd name="G43" fmla="sin 540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0799 w 21600"/>
                <a:gd name="T5" fmla="*/ 0 h 21600"/>
                <a:gd name="T6" fmla="*/ 2700 w 21600"/>
                <a:gd name="T7" fmla="*/ 10800 h 21600"/>
                <a:gd name="T8" fmla="*/ 10799 w 21600"/>
                <a:gd name="T9" fmla="*/ 5400 h 21600"/>
                <a:gd name="T10" fmla="*/ 24300 w 21600"/>
                <a:gd name="T11" fmla="*/ 10800 h 21600"/>
                <a:gd name="T12" fmla="*/ 18900 w 21600"/>
                <a:gd name="T13" fmla="*/ 16200 h 21600"/>
                <a:gd name="T14" fmla="*/ 13500 w 21600"/>
                <a:gd name="T15" fmla="*/ 10800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6200" y="10800"/>
                  </a:moveTo>
                  <a:cubicBezTo>
                    <a:pt x="16200" y="7817"/>
                    <a:pt x="13782" y="5400"/>
                    <a:pt x="10800" y="5400"/>
                  </a:cubicBezTo>
                  <a:cubicBezTo>
                    <a:pt x="7817" y="5400"/>
                    <a:pt x="5400" y="7817"/>
                    <a:pt x="5400" y="10800"/>
                  </a:cubicBezTo>
                  <a:lnTo>
                    <a:pt x="0" y="10800"/>
                  </a:ln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599" y="4835"/>
                    <a:pt x="21600" y="10799"/>
                  </a:cubicBezTo>
                  <a:lnTo>
                    <a:pt x="21600" y="10800"/>
                  </a:lnTo>
                  <a:lnTo>
                    <a:pt x="24300" y="10800"/>
                  </a:lnTo>
                  <a:lnTo>
                    <a:pt x="18900" y="16200"/>
                  </a:lnTo>
                  <a:lnTo>
                    <a:pt x="13500" y="10800"/>
                  </a:lnTo>
                  <a:lnTo>
                    <a:pt x="16200" y="10800"/>
                  </a:lnTo>
                  <a:close/>
                </a:path>
              </a:pathLst>
            </a:cu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34" name="AutoShape 34"/>
            <p:cNvSpPr>
              <a:spLocks noChangeArrowheads="1"/>
            </p:cNvSpPr>
            <p:nvPr/>
          </p:nvSpPr>
          <p:spPr bwMode="auto">
            <a:xfrm>
              <a:off x="2064" y="2387"/>
              <a:ext cx="318" cy="182"/>
            </a:xfrm>
            <a:custGeom>
              <a:avLst/>
              <a:gdLst>
                <a:gd name="G0" fmla="+- 0 0 0"/>
                <a:gd name="G1" fmla="+- -11796480 0 0"/>
                <a:gd name="G2" fmla="+- 0 0 -11796480"/>
                <a:gd name="G3" fmla="+- 10800 0 0"/>
                <a:gd name="G4" fmla="+- 0 0 0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5400 0 0"/>
                <a:gd name="G9" fmla="+- 0 0 -11796480"/>
                <a:gd name="G10" fmla="+- 5400 0 2700"/>
                <a:gd name="G11" fmla="cos G10 0"/>
                <a:gd name="G12" fmla="sin G10 0"/>
                <a:gd name="G13" fmla="cos 13500 0"/>
                <a:gd name="G14" fmla="sin 13500 0"/>
                <a:gd name="G15" fmla="+- G11 10800 0"/>
                <a:gd name="G16" fmla="+- G12 10800 0"/>
                <a:gd name="G17" fmla="+- G13 10800 0"/>
                <a:gd name="G18" fmla="+- G14 10800 0"/>
                <a:gd name="G19" fmla="*/ 5400 1 2"/>
                <a:gd name="G20" fmla="+- G19 5400 0"/>
                <a:gd name="G21" fmla="cos G20 0"/>
                <a:gd name="G22" fmla="sin G20 0"/>
                <a:gd name="G23" fmla="+- G21 10800 0"/>
                <a:gd name="G24" fmla="+- G12 G23 G22"/>
                <a:gd name="G25" fmla="+- G22 G23 G11"/>
                <a:gd name="G26" fmla="cos 10800 0"/>
                <a:gd name="G27" fmla="sin 10800 0"/>
                <a:gd name="G28" fmla="cos 5400 0"/>
                <a:gd name="G29" fmla="sin 5400 0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11796480"/>
                <a:gd name="G36" fmla="sin G34 -11796480"/>
                <a:gd name="G37" fmla="+/ -11796480 0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5400 G39"/>
                <a:gd name="G43" fmla="sin 540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0799 w 21600"/>
                <a:gd name="T5" fmla="*/ 0 h 21600"/>
                <a:gd name="T6" fmla="*/ 2700 w 21600"/>
                <a:gd name="T7" fmla="*/ 10800 h 21600"/>
                <a:gd name="T8" fmla="*/ 10799 w 21600"/>
                <a:gd name="T9" fmla="*/ 5400 h 21600"/>
                <a:gd name="T10" fmla="*/ 24300 w 21600"/>
                <a:gd name="T11" fmla="*/ 10800 h 21600"/>
                <a:gd name="T12" fmla="*/ 18900 w 21600"/>
                <a:gd name="T13" fmla="*/ 16200 h 21600"/>
                <a:gd name="T14" fmla="*/ 13500 w 21600"/>
                <a:gd name="T15" fmla="*/ 10800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6200" y="10800"/>
                  </a:moveTo>
                  <a:cubicBezTo>
                    <a:pt x="16200" y="7817"/>
                    <a:pt x="13782" y="5400"/>
                    <a:pt x="10800" y="5400"/>
                  </a:cubicBezTo>
                  <a:cubicBezTo>
                    <a:pt x="7817" y="5400"/>
                    <a:pt x="5400" y="7817"/>
                    <a:pt x="5400" y="10800"/>
                  </a:cubicBezTo>
                  <a:lnTo>
                    <a:pt x="0" y="10800"/>
                  </a:ln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599" y="4835"/>
                    <a:pt x="21600" y="10799"/>
                  </a:cubicBezTo>
                  <a:lnTo>
                    <a:pt x="21600" y="10800"/>
                  </a:lnTo>
                  <a:lnTo>
                    <a:pt x="24300" y="10800"/>
                  </a:lnTo>
                  <a:lnTo>
                    <a:pt x="18900" y="16200"/>
                  </a:lnTo>
                  <a:lnTo>
                    <a:pt x="13500" y="10800"/>
                  </a:lnTo>
                  <a:lnTo>
                    <a:pt x="16200" y="10800"/>
                  </a:lnTo>
                  <a:close/>
                </a:path>
              </a:pathLst>
            </a:cu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35" name="AutoShape 35"/>
            <p:cNvSpPr>
              <a:spLocks noChangeArrowheads="1"/>
            </p:cNvSpPr>
            <p:nvPr/>
          </p:nvSpPr>
          <p:spPr bwMode="auto">
            <a:xfrm>
              <a:off x="2200" y="2659"/>
              <a:ext cx="318" cy="182"/>
            </a:xfrm>
            <a:custGeom>
              <a:avLst/>
              <a:gdLst>
                <a:gd name="G0" fmla="+- 0 0 0"/>
                <a:gd name="G1" fmla="+- -11796480 0 0"/>
                <a:gd name="G2" fmla="+- 0 0 -11796480"/>
                <a:gd name="G3" fmla="+- 10800 0 0"/>
                <a:gd name="G4" fmla="+- 0 0 0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5400 0 0"/>
                <a:gd name="G9" fmla="+- 0 0 -11796480"/>
                <a:gd name="G10" fmla="+- 5400 0 2700"/>
                <a:gd name="G11" fmla="cos G10 0"/>
                <a:gd name="G12" fmla="sin G10 0"/>
                <a:gd name="G13" fmla="cos 13500 0"/>
                <a:gd name="G14" fmla="sin 13500 0"/>
                <a:gd name="G15" fmla="+- G11 10800 0"/>
                <a:gd name="G16" fmla="+- G12 10800 0"/>
                <a:gd name="G17" fmla="+- G13 10800 0"/>
                <a:gd name="G18" fmla="+- G14 10800 0"/>
                <a:gd name="G19" fmla="*/ 5400 1 2"/>
                <a:gd name="G20" fmla="+- G19 5400 0"/>
                <a:gd name="G21" fmla="cos G20 0"/>
                <a:gd name="G22" fmla="sin G20 0"/>
                <a:gd name="G23" fmla="+- G21 10800 0"/>
                <a:gd name="G24" fmla="+- G12 G23 G22"/>
                <a:gd name="G25" fmla="+- G22 G23 G11"/>
                <a:gd name="G26" fmla="cos 10800 0"/>
                <a:gd name="G27" fmla="sin 10800 0"/>
                <a:gd name="G28" fmla="cos 5400 0"/>
                <a:gd name="G29" fmla="sin 5400 0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11796480"/>
                <a:gd name="G36" fmla="sin G34 -11796480"/>
                <a:gd name="G37" fmla="+/ -11796480 0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5400 G39"/>
                <a:gd name="G43" fmla="sin 540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0799 w 21600"/>
                <a:gd name="T5" fmla="*/ 0 h 21600"/>
                <a:gd name="T6" fmla="*/ 2700 w 21600"/>
                <a:gd name="T7" fmla="*/ 10800 h 21600"/>
                <a:gd name="T8" fmla="*/ 10799 w 21600"/>
                <a:gd name="T9" fmla="*/ 5400 h 21600"/>
                <a:gd name="T10" fmla="*/ 24300 w 21600"/>
                <a:gd name="T11" fmla="*/ 10800 h 21600"/>
                <a:gd name="T12" fmla="*/ 18900 w 21600"/>
                <a:gd name="T13" fmla="*/ 16200 h 21600"/>
                <a:gd name="T14" fmla="*/ 13500 w 21600"/>
                <a:gd name="T15" fmla="*/ 10800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6200" y="10800"/>
                  </a:moveTo>
                  <a:cubicBezTo>
                    <a:pt x="16200" y="7817"/>
                    <a:pt x="13782" y="5400"/>
                    <a:pt x="10800" y="5400"/>
                  </a:cubicBezTo>
                  <a:cubicBezTo>
                    <a:pt x="7817" y="5400"/>
                    <a:pt x="5400" y="7817"/>
                    <a:pt x="5400" y="10800"/>
                  </a:cubicBezTo>
                  <a:lnTo>
                    <a:pt x="0" y="10800"/>
                  </a:ln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599" y="4835"/>
                    <a:pt x="21600" y="10799"/>
                  </a:cubicBezTo>
                  <a:lnTo>
                    <a:pt x="21600" y="10800"/>
                  </a:lnTo>
                  <a:lnTo>
                    <a:pt x="24300" y="10800"/>
                  </a:lnTo>
                  <a:lnTo>
                    <a:pt x="18900" y="16200"/>
                  </a:lnTo>
                  <a:lnTo>
                    <a:pt x="13500" y="10800"/>
                  </a:lnTo>
                  <a:lnTo>
                    <a:pt x="16200" y="10800"/>
                  </a:lnTo>
                  <a:close/>
                </a:path>
              </a:pathLst>
            </a:cu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36" name="AutoShape 36"/>
            <p:cNvSpPr>
              <a:spLocks noChangeArrowheads="1"/>
            </p:cNvSpPr>
            <p:nvPr/>
          </p:nvSpPr>
          <p:spPr bwMode="auto">
            <a:xfrm>
              <a:off x="2517" y="2932"/>
              <a:ext cx="318" cy="182"/>
            </a:xfrm>
            <a:custGeom>
              <a:avLst/>
              <a:gdLst>
                <a:gd name="G0" fmla="+- 0 0 0"/>
                <a:gd name="G1" fmla="+- -11796480 0 0"/>
                <a:gd name="G2" fmla="+- 0 0 -11796480"/>
                <a:gd name="G3" fmla="+- 10800 0 0"/>
                <a:gd name="G4" fmla="+- 0 0 0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5400 0 0"/>
                <a:gd name="G9" fmla="+- 0 0 -11796480"/>
                <a:gd name="G10" fmla="+- 5400 0 2700"/>
                <a:gd name="G11" fmla="cos G10 0"/>
                <a:gd name="G12" fmla="sin G10 0"/>
                <a:gd name="G13" fmla="cos 13500 0"/>
                <a:gd name="G14" fmla="sin 13500 0"/>
                <a:gd name="G15" fmla="+- G11 10800 0"/>
                <a:gd name="G16" fmla="+- G12 10800 0"/>
                <a:gd name="G17" fmla="+- G13 10800 0"/>
                <a:gd name="G18" fmla="+- G14 10800 0"/>
                <a:gd name="G19" fmla="*/ 5400 1 2"/>
                <a:gd name="G20" fmla="+- G19 5400 0"/>
                <a:gd name="G21" fmla="cos G20 0"/>
                <a:gd name="G22" fmla="sin G20 0"/>
                <a:gd name="G23" fmla="+- G21 10800 0"/>
                <a:gd name="G24" fmla="+- G12 G23 G22"/>
                <a:gd name="G25" fmla="+- G22 G23 G11"/>
                <a:gd name="G26" fmla="cos 10800 0"/>
                <a:gd name="G27" fmla="sin 10800 0"/>
                <a:gd name="G28" fmla="cos 5400 0"/>
                <a:gd name="G29" fmla="sin 5400 0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11796480"/>
                <a:gd name="G36" fmla="sin G34 -11796480"/>
                <a:gd name="G37" fmla="+/ -11796480 0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5400 G39"/>
                <a:gd name="G43" fmla="sin 540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0799 w 21600"/>
                <a:gd name="T5" fmla="*/ 0 h 21600"/>
                <a:gd name="T6" fmla="*/ 2700 w 21600"/>
                <a:gd name="T7" fmla="*/ 10800 h 21600"/>
                <a:gd name="T8" fmla="*/ 10799 w 21600"/>
                <a:gd name="T9" fmla="*/ 5400 h 21600"/>
                <a:gd name="T10" fmla="*/ 24300 w 21600"/>
                <a:gd name="T11" fmla="*/ 10800 h 21600"/>
                <a:gd name="T12" fmla="*/ 18900 w 21600"/>
                <a:gd name="T13" fmla="*/ 16200 h 21600"/>
                <a:gd name="T14" fmla="*/ 13500 w 21600"/>
                <a:gd name="T15" fmla="*/ 10800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6200" y="10800"/>
                  </a:moveTo>
                  <a:cubicBezTo>
                    <a:pt x="16200" y="7817"/>
                    <a:pt x="13782" y="5400"/>
                    <a:pt x="10800" y="5400"/>
                  </a:cubicBezTo>
                  <a:cubicBezTo>
                    <a:pt x="7817" y="5400"/>
                    <a:pt x="5400" y="7817"/>
                    <a:pt x="5400" y="10800"/>
                  </a:cubicBezTo>
                  <a:lnTo>
                    <a:pt x="0" y="10800"/>
                  </a:ln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599" y="4835"/>
                    <a:pt x="21600" y="10799"/>
                  </a:cubicBezTo>
                  <a:lnTo>
                    <a:pt x="21600" y="10800"/>
                  </a:lnTo>
                  <a:lnTo>
                    <a:pt x="24300" y="10800"/>
                  </a:lnTo>
                  <a:lnTo>
                    <a:pt x="18900" y="16200"/>
                  </a:lnTo>
                  <a:lnTo>
                    <a:pt x="13500" y="10800"/>
                  </a:lnTo>
                  <a:lnTo>
                    <a:pt x="16200" y="10800"/>
                  </a:lnTo>
                  <a:close/>
                </a:path>
              </a:pathLst>
            </a:cu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37" name="AutoShape 37"/>
            <p:cNvSpPr>
              <a:spLocks noChangeArrowheads="1"/>
            </p:cNvSpPr>
            <p:nvPr/>
          </p:nvSpPr>
          <p:spPr bwMode="auto">
            <a:xfrm>
              <a:off x="2744" y="3204"/>
              <a:ext cx="318" cy="182"/>
            </a:xfrm>
            <a:custGeom>
              <a:avLst/>
              <a:gdLst>
                <a:gd name="G0" fmla="+- 0 0 0"/>
                <a:gd name="G1" fmla="+- -11796480 0 0"/>
                <a:gd name="G2" fmla="+- 0 0 -11796480"/>
                <a:gd name="G3" fmla="+- 10800 0 0"/>
                <a:gd name="G4" fmla="+- 0 0 0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5400 0 0"/>
                <a:gd name="G9" fmla="+- 0 0 -11796480"/>
                <a:gd name="G10" fmla="+- 5400 0 2700"/>
                <a:gd name="G11" fmla="cos G10 0"/>
                <a:gd name="G12" fmla="sin G10 0"/>
                <a:gd name="G13" fmla="cos 13500 0"/>
                <a:gd name="G14" fmla="sin 13500 0"/>
                <a:gd name="G15" fmla="+- G11 10800 0"/>
                <a:gd name="G16" fmla="+- G12 10800 0"/>
                <a:gd name="G17" fmla="+- G13 10800 0"/>
                <a:gd name="G18" fmla="+- G14 10800 0"/>
                <a:gd name="G19" fmla="*/ 5400 1 2"/>
                <a:gd name="G20" fmla="+- G19 5400 0"/>
                <a:gd name="G21" fmla="cos G20 0"/>
                <a:gd name="G22" fmla="sin G20 0"/>
                <a:gd name="G23" fmla="+- G21 10800 0"/>
                <a:gd name="G24" fmla="+- G12 G23 G22"/>
                <a:gd name="G25" fmla="+- G22 G23 G11"/>
                <a:gd name="G26" fmla="cos 10800 0"/>
                <a:gd name="G27" fmla="sin 10800 0"/>
                <a:gd name="G28" fmla="cos 5400 0"/>
                <a:gd name="G29" fmla="sin 5400 0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11796480"/>
                <a:gd name="G36" fmla="sin G34 -11796480"/>
                <a:gd name="G37" fmla="+/ -11796480 0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5400 G39"/>
                <a:gd name="G43" fmla="sin 540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0799 w 21600"/>
                <a:gd name="T5" fmla="*/ 0 h 21600"/>
                <a:gd name="T6" fmla="*/ 2700 w 21600"/>
                <a:gd name="T7" fmla="*/ 10800 h 21600"/>
                <a:gd name="T8" fmla="*/ 10799 w 21600"/>
                <a:gd name="T9" fmla="*/ 5400 h 21600"/>
                <a:gd name="T10" fmla="*/ 24300 w 21600"/>
                <a:gd name="T11" fmla="*/ 10800 h 21600"/>
                <a:gd name="T12" fmla="*/ 18900 w 21600"/>
                <a:gd name="T13" fmla="*/ 16200 h 21600"/>
                <a:gd name="T14" fmla="*/ 13500 w 21600"/>
                <a:gd name="T15" fmla="*/ 10800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6200" y="10800"/>
                  </a:moveTo>
                  <a:cubicBezTo>
                    <a:pt x="16200" y="7817"/>
                    <a:pt x="13782" y="5400"/>
                    <a:pt x="10800" y="5400"/>
                  </a:cubicBezTo>
                  <a:cubicBezTo>
                    <a:pt x="7817" y="5400"/>
                    <a:pt x="5400" y="7817"/>
                    <a:pt x="5400" y="10800"/>
                  </a:cubicBezTo>
                  <a:lnTo>
                    <a:pt x="0" y="10800"/>
                  </a:ln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599" y="4835"/>
                    <a:pt x="21600" y="10799"/>
                  </a:cubicBezTo>
                  <a:lnTo>
                    <a:pt x="21600" y="10800"/>
                  </a:lnTo>
                  <a:lnTo>
                    <a:pt x="24300" y="10800"/>
                  </a:lnTo>
                  <a:lnTo>
                    <a:pt x="18900" y="16200"/>
                  </a:lnTo>
                  <a:lnTo>
                    <a:pt x="13500" y="10800"/>
                  </a:lnTo>
                  <a:lnTo>
                    <a:pt x="16200" y="10800"/>
                  </a:lnTo>
                  <a:close/>
                </a:path>
              </a:pathLst>
            </a:cu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38" name="AutoShape 38"/>
            <p:cNvSpPr>
              <a:spLocks noChangeArrowheads="1"/>
            </p:cNvSpPr>
            <p:nvPr/>
          </p:nvSpPr>
          <p:spPr bwMode="auto">
            <a:xfrm flipH="1">
              <a:off x="839" y="3204"/>
              <a:ext cx="318" cy="182"/>
            </a:xfrm>
            <a:custGeom>
              <a:avLst/>
              <a:gdLst>
                <a:gd name="G0" fmla="+- 0 0 0"/>
                <a:gd name="G1" fmla="+- -11796480 0 0"/>
                <a:gd name="G2" fmla="+- 0 0 -11796480"/>
                <a:gd name="G3" fmla="+- 10800 0 0"/>
                <a:gd name="G4" fmla="+- 0 0 0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5400 0 0"/>
                <a:gd name="G9" fmla="+- 0 0 -11796480"/>
                <a:gd name="G10" fmla="+- 5400 0 2700"/>
                <a:gd name="G11" fmla="cos G10 0"/>
                <a:gd name="G12" fmla="sin G10 0"/>
                <a:gd name="G13" fmla="cos 13500 0"/>
                <a:gd name="G14" fmla="sin 13500 0"/>
                <a:gd name="G15" fmla="+- G11 10800 0"/>
                <a:gd name="G16" fmla="+- G12 10800 0"/>
                <a:gd name="G17" fmla="+- G13 10800 0"/>
                <a:gd name="G18" fmla="+- G14 10800 0"/>
                <a:gd name="G19" fmla="*/ 5400 1 2"/>
                <a:gd name="G20" fmla="+- G19 5400 0"/>
                <a:gd name="G21" fmla="cos G20 0"/>
                <a:gd name="G22" fmla="sin G20 0"/>
                <a:gd name="G23" fmla="+- G21 10800 0"/>
                <a:gd name="G24" fmla="+- G12 G23 G22"/>
                <a:gd name="G25" fmla="+- G22 G23 G11"/>
                <a:gd name="G26" fmla="cos 10800 0"/>
                <a:gd name="G27" fmla="sin 10800 0"/>
                <a:gd name="G28" fmla="cos 5400 0"/>
                <a:gd name="G29" fmla="sin 5400 0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11796480"/>
                <a:gd name="G36" fmla="sin G34 -11796480"/>
                <a:gd name="G37" fmla="+/ -11796480 0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5400 G39"/>
                <a:gd name="G43" fmla="sin 540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0799 w 21600"/>
                <a:gd name="T5" fmla="*/ 0 h 21600"/>
                <a:gd name="T6" fmla="*/ 2700 w 21600"/>
                <a:gd name="T7" fmla="*/ 10800 h 21600"/>
                <a:gd name="T8" fmla="*/ 10799 w 21600"/>
                <a:gd name="T9" fmla="*/ 5400 h 21600"/>
                <a:gd name="T10" fmla="*/ 24300 w 21600"/>
                <a:gd name="T11" fmla="*/ 10800 h 21600"/>
                <a:gd name="T12" fmla="*/ 18900 w 21600"/>
                <a:gd name="T13" fmla="*/ 16200 h 21600"/>
                <a:gd name="T14" fmla="*/ 13500 w 21600"/>
                <a:gd name="T15" fmla="*/ 10800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6200" y="10800"/>
                  </a:moveTo>
                  <a:cubicBezTo>
                    <a:pt x="16200" y="7817"/>
                    <a:pt x="13782" y="5400"/>
                    <a:pt x="10800" y="5400"/>
                  </a:cubicBezTo>
                  <a:cubicBezTo>
                    <a:pt x="7817" y="5400"/>
                    <a:pt x="5400" y="7817"/>
                    <a:pt x="5400" y="10800"/>
                  </a:cubicBezTo>
                  <a:lnTo>
                    <a:pt x="0" y="10800"/>
                  </a:ln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599" y="4835"/>
                    <a:pt x="21600" y="10799"/>
                  </a:cubicBezTo>
                  <a:lnTo>
                    <a:pt x="21600" y="10800"/>
                  </a:lnTo>
                  <a:lnTo>
                    <a:pt x="24300" y="10800"/>
                  </a:lnTo>
                  <a:lnTo>
                    <a:pt x="18900" y="16200"/>
                  </a:lnTo>
                  <a:lnTo>
                    <a:pt x="13500" y="10800"/>
                  </a:lnTo>
                  <a:lnTo>
                    <a:pt x="16200" y="10800"/>
                  </a:lnTo>
                  <a:close/>
                </a:path>
              </a:pathLst>
            </a:cu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39" name="AutoShape 39"/>
            <p:cNvSpPr>
              <a:spLocks noChangeArrowheads="1"/>
            </p:cNvSpPr>
            <p:nvPr/>
          </p:nvSpPr>
          <p:spPr bwMode="auto">
            <a:xfrm flipH="1">
              <a:off x="1111" y="2932"/>
              <a:ext cx="318" cy="182"/>
            </a:xfrm>
            <a:custGeom>
              <a:avLst/>
              <a:gdLst>
                <a:gd name="G0" fmla="+- 0 0 0"/>
                <a:gd name="G1" fmla="+- -11796480 0 0"/>
                <a:gd name="G2" fmla="+- 0 0 -11796480"/>
                <a:gd name="G3" fmla="+- 10800 0 0"/>
                <a:gd name="G4" fmla="+- 0 0 0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5400 0 0"/>
                <a:gd name="G9" fmla="+- 0 0 -11796480"/>
                <a:gd name="G10" fmla="+- 5400 0 2700"/>
                <a:gd name="G11" fmla="cos G10 0"/>
                <a:gd name="G12" fmla="sin G10 0"/>
                <a:gd name="G13" fmla="cos 13500 0"/>
                <a:gd name="G14" fmla="sin 13500 0"/>
                <a:gd name="G15" fmla="+- G11 10800 0"/>
                <a:gd name="G16" fmla="+- G12 10800 0"/>
                <a:gd name="G17" fmla="+- G13 10800 0"/>
                <a:gd name="G18" fmla="+- G14 10800 0"/>
                <a:gd name="G19" fmla="*/ 5400 1 2"/>
                <a:gd name="G20" fmla="+- G19 5400 0"/>
                <a:gd name="G21" fmla="cos G20 0"/>
                <a:gd name="G22" fmla="sin G20 0"/>
                <a:gd name="G23" fmla="+- G21 10800 0"/>
                <a:gd name="G24" fmla="+- G12 G23 G22"/>
                <a:gd name="G25" fmla="+- G22 G23 G11"/>
                <a:gd name="G26" fmla="cos 10800 0"/>
                <a:gd name="G27" fmla="sin 10800 0"/>
                <a:gd name="G28" fmla="cos 5400 0"/>
                <a:gd name="G29" fmla="sin 5400 0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11796480"/>
                <a:gd name="G36" fmla="sin G34 -11796480"/>
                <a:gd name="G37" fmla="+/ -11796480 0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5400 G39"/>
                <a:gd name="G43" fmla="sin 540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0799 w 21600"/>
                <a:gd name="T5" fmla="*/ 0 h 21600"/>
                <a:gd name="T6" fmla="*/ 2700 w 21600"/>
                <a:gd name="T7" fmla="*/ 10800 h 21600"/>
                <a:gd name="T8" fmla="*/ 10799 w 21600"/>
                <a:gd name="T9" fmla="*/ 5400 h 21600"/>
                <a:gd name="T10" fmla="*/ 24300 w 21600"/>
                <a:gd name="T11" fmla="*/ 10800 h 21600"/>
                <a:gd name="T12" fmla="*/ 18900 w 21600"/>
                <a:gd name="T13" fmla="*/ 16200 h 21600"/>
                <a:gd name="T14" fmla="*/ 13500 w 21600"/>
                <a:gd name="T15" fmla="*/ 10800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6200" y="10800"/>
                  </a:moveTo>
                  <a:cubicBezTo>
                    <a:pt x="16200" y="7817"/>
                    <a:pt x="13782" y="5400"/>
                    <a:pt x="10800" y="5400"/>
                  </a:cubicBezTo>
                  <a:cubicBezTo>
                    <a:pt x="7817" y="5400"/>
                    <a:pt x="5400" y="7817"/>
                    <a:pt x="5400" y="10800"/>
                  </a:cubicBezTo>
                  <a:lnTo>
                    <a:pt x="0" y="10800"/>
                  </a:ln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599" y="4835"/>
                    <a:pt x="21600" y="10799"/>
                  </a:cubicBezTo>
                  <a:lnTo>
                    <a:pt x="21600" y="10800"/>
                  </a:lnTo>
                  <a:lnTo>
                    <a:pt x="24300" y="10800"/>
                  </a:lnTo>
                  <a:lnTo>
                    <a:pt x="18900" y="16200"/>
                  </a:lnTo>
                  <a:lnTo>
                    <a:pt x="13500" y="10800"/>
                  </a:lnTo>
                  <a:lnTo>
                    <a:pt x="16200" y="10800"/>
                  </a:lnTo>
                  <a:close/>
                </a:path>
              </a:pathLst>
            </a:cu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40" name="AutoShape 40"/>
            <p:cNvSpPr>
              <a:spLocks noChangeArrowheads="1"/>
            </p:cNvSpPr>
            <p:nvPr/>
          </p:nvSpPr>
          <p:spPr bwMode="auto">
            <a:xfrm flipH="1">
              <a:off x="1429" y="2659"/>
              <a:ext cx="318" cy="182"/>
            </a:xfrm>
            <a:custGeom>
              <a:avLst/>
              <a:gdLst>
                <a:gd name="G0" fmla="+- 0 0 0"/>
                <a:gd name="G1" fmla="+- -11796480 0 0"/>
                <a:gd name="G2" fmla="+- 0 0 -11796480"/>
                <a:gd name="G3" fmla="+- 10800 0 0"/>
                <a:gd name="G4" fmla="+- 0 0 0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5400 0 0"/>
                <a:gd name="G9" fmla="+- 0 0 -11796480"/>
                <a:gd name="G10" fmla="+- 5400 0 2700"/>
                <a:gd name="G11" fmla="cos G10 0"/>
                <a:gd name="G12" fmla="sin G10 0"/>
                <a:gd name="G13" fmla="cos 13500 0"/>
                <a:gd name="G14" fmla="sin 13500 0"/>
                <a:gd name="G15" fmla="+- G11 10800 0"/>
                <a:gd name="G16" fmla="+- G12 10800 0"/>
                <a:gd name="G17" fmla="+- G13 10800 0"/>
                <a:gd name="G18" fmla="+- G14 10800 0"/>
                <a:gd name="G19" fmla="*/ 5400 1 2"/>
                <a:gd name="G20" fmla="+- G19 5400 0"/>
                <a:gd name="G21" fmla="cos G20 0"/>
                <a:gd name="G22" fmla="sin G20 0"/>
                <a:gd name="G23" fmla="+- G21 10800 0"/>
                <a:gd name="G24" fmla="+- G12 G23 G22"/>
                <a:gd name="G25" fmla="+- G22 G23 G11"/>
                <a:gd name="G26" fmla="cos 10800 0"/>
                <a:gd name="G27" fmla="sin 10800 0"/>
                <a:gd name="G28" fmla="cos 5400 0"/>
                <a:gd name="G29" fmla="sin 5400 0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11796480"/>
                <a:gd name="G36" fmla="sin G34 -11796480"/>
                <a:gd name="G37" fmla="+/ -11796480 0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5400 G39"/>
                <a:gd name="G43" fmla="sin 540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0799 w 21600"/>
                <a:gd name="T5" fmla="*/ 0 h 21600"/>
                <a:gd name="T6" fmla="*/ 2700 w 21600"/>
                <a:gd name="T7" fmla="*/ 10800 h 21600"/>
                <a:gd name="T8" fmla="*/ 10799 w 21600"/>
                <a:gd name="T9" fmla="*/ 5400 h 21600"/>
                <a:gd name="T10" fmla="*/ 24300 w 21600"/>
                <a:gd name="T11" fmla="*/ 10800 h 21600"/>
                <a:gd name="T12" fmla="*/ 18900 w 21600"/>
                <a:gd name="T13" fmla="*/ 16200 h 21600"/>
                <a:gd name="T14" fmla="*/ 13500 w 21600"/>
                <a:gd name="T15" fmla="*/ 10800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6200" y="10800"/>
                  </a:moveTo>
                  <a:cubicBezTo>
                    <a:pt x="16200" y="7817"/>
                    <a:pt x="13782" y="5400"/>
                    <a:pt x="10800" y="5400"/>
                  </a:cubicBezTo>
                  <a:cubicBezTo>
                    <a:pt x="7817" y="5400"/>
                    <a:pt x="5400" y="7817"/>
                    <a:pt x="5400" y="10800"/>
                  </a:cubicBezTo>
                  <a:lnTo>
                    <a:pt x="0" y="10800"/>
                  </a:ln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599" y="4835"/>
                    <a:pt x="21600" y="10799"/>
                  </a:cubicBezTo>
                  <a:lnTo>
                    <a:pt x="21600" y="10800"/>
                  </a:lnTo>
                  <a:lnTo>
                    <a:pt x="24300" y="10800"/>
                  </a:lnTo>
                  <a:lnTo>
                    <a:pt x="18900" y="16200"/>
                  </a:lnTo>
                  <a:lnTo>
                    <a:pt x="13500" y="10800"/>
                  </a:lnTo>
                  <a:lnTo>
                    <a:pt x="16200" y="10800"/>
                  </a:lnTo>
                  <a:close/>
                </a:path>
              </a:pathLst>
            </a:cu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41" name="AutoShape 41"/>
            <p:cNvSpPr>
              <a:spLocks noChangeArrowheads="1"/>
            </p:cNvSpPr>
            <p:nvPr/>
          </p:nvSpPr>
          <p:spPr bwMode="auto">
            <a:xfrm flipH="1">
              <a:off x="1565" y="2387"/>
              <a:ext cx="318" cy="182"/>
            </a:xfrm>
            <a:custGeom>
              <a:avLst/>
              <a:gdLst>
                <a:gd name="G0" fmla="+- 0 0 0"/>
                <a:gd name="G1" fmla="+- -11796480 0 0"/>
                <a:gd name="G2" fmla="+- 0 0 -11796480"/>
                <a:gd name="G3" fmla="+- 10800 0 0"/>
                <a:gd name="G4" fmla="+- 0 0 0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5400 0 0"/>
                <a:gd name="G9" fmla="+- 0 0 -11796480"/>
                <a:gd name="G10" fmla="+- 5400 0 2700"/>
                <a:gd name="G11" fmla="cos G10 0"/>
                <a:gd name="G12" fmla="sin G10 0"/>
                <a:gd name="G13" fmla="cos 13500 0"/>
                <a:gd name="G14" fmla="sin 13500 0"/>
                <a:gd name="G15" fmla="+- G11 10800 0"/>
                <a:gd name="G16" fmla="+- G12 10800 0"/>
                <a:gd name="G17" fmla="+- G13 10800 0"/>
                <a:gd name="G18" fmla="+- G14 10800 0"/>
                <a:gd name="G19" fmla="*/ 5400 1 2"/>
                <a:gd name="G20" fmla="+- G19 5400 0"/>
                <a:gd name="G21" fmla="cos G20 0"/>
                <a:gd name="G22" fmla="sin G20 0"/>
                <a:gd name="G23" fmla="+- G21 10800 0"/>
                <a:gd name="G24" fmla="+- G12 G23 G22"/>
                <a:gd name="G25" fmla="+- G22 G23 G11"/>
                <a:gd name="G26" fmla="cos 10800 0"/>
                <a:gd name="G27" fmla="sin 10800 0"/>
                <a:gd name="G28" fmla="cos 5400 0"/>
                <a:gd name="G29" fmla="sin 5400 0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11796480"/>
                <a:gd name="G36" fmla="sin G34 -11796480"/>
                <a:gd name="G37" fmla="+/ -11796480 0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5400 G39"/>
                <a:gd name="G43" fmla="sin 540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0799 w 21600"/>
                <a:gd name="T5" fmla="*/ 0 h 21600"/>
                <a:gd name="T6" fmla="*/ 2700 w 21600"/>
                <a:gd name="T7" fmla="*/ 10800 h 21600"/>
                <a:gd name="T8" fmla="*/ 10799 w 21600"/>
                <a:gd name="T9" fmla="*/ 5400 h 21600"/>
                <a:gd name="T10" fmla="*/ 24300 w 21600"/>
                <a:gd name="T11" fmla="*/ 10800 h 21600"/>
                <a:gd name="T12" fmla="*/ 18900 w 21600"/>
                <a:gd name="T13" fmla="*/ 16200 h 21600"/>
                <a:gd name="T14" fmla="*/ 13500 w 21600"/>
                <a:gd name="T15" fmla="*/ 10800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6200" y="10800"/>
                  </a:moveTo>
                  <a:cubicBezTo>
                    <a:pt x="16200" y="7817"/>
                    <a:pt x="13782" y="5400"/>
                    <a:pt x="10800" y="5400"/>
                  </a:cubicBezTo>
                  <a:cubicBezTo>
                    <a:pt x="7817" y="5400"/>
                    <a:pt x="5400" y="7817"/>
                    <a:pt x="5400" y="10800"/>
                  </a:cubicBezTo>
                  <a:lnTo>
                    <a:pt x="0" y="10800"/>
                  </a:ln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599" y="4835"/>
                    <a:pt x="21600" y="10799"/>
                  </a:cubicBezTo>
                  <a:lnTo>
                    <a:pt x="21600" y="10800"/>
                  </a:lnTo>
                  <a:lnTo>
                    <a:pt x="24300" y="10800"/>
                  </a:lnTo>
                  <a:lnTo>
                    <a:pt x="18900" y="16200"/>
                  </a:lnTo>
                  <a:lnTo>
                    <a:pt x="13500" y="10800"/>
                  </a:lnTo>
                  <a:lnTo>
                    <a:pt x="16200" y="10800"/>
                  </a:lnTo>
                  <a:close/>
                </a:path>
              </a:pathLst>
            </a:cu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42" name="Rectangle 42"/>
            <p:cNvSpPr>
              <a:spLocks noChangeArrowheads="1"/>
            </p:cNvSpPr>
            <p:nvPr/>
          </p:nvSpPr>
          <p:spPr bwMode="auto">
            <a:xfrm>
              <a:off x="340" y="4065"/>
              <a:ext cx="181" cy="181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43" name="Rectangle 43"/>
            <p:cNvSpPr>
              <a:spLocks noChangeArrowheads="1"/>
            </p:cNvSpPr>
            <p:nvPr/>
          </p:nvSpPr>
          <p:spPr bwMode="auto">
            <a:xfrm>
              <a:off x="2789" y="4070"/>
              <a:ext cx="181" cy="181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44" name="Text Box 44"/>
            <p:cNvSpPr txBox="1">
              <a:spLocks noChangeArrowheads="1"/>
            </p:cNvSpPr>
            <p:nvPr/>
          </p:nvSpPr>
          <p:spPr bwMode="auto">
            <a:xfrm>
              <a:off x="521" y="4020"/>
              <a:ext cx="214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pt-BR" sz="2000"/>
                <a:t>Energia mantida no sistema </a:t>
              </a:r>
            </a:p>
          </p:txBody>
        </p:sp>
        <p:sp>
          <p:nvSpPr>
            <p:cNvPr id="25645" name="Text Box 45"/>
            <p:cNvSpPr txBox="1">
              <a:spLocks noChangeArrowheads="1"/>
            </p:cNvSpPr>
            <p:nvPr/>
          </p:nvSpPr>
          <p:spPr bwMode="auto">
            <a:xfrm>
              <a:off x="2970" y="4025"/>
              <a:ext cx="223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pt-BR" sz="2000"/>
                <a:t>Energia perdida pelo sistema </a:t>
              </a:r>
            </a:p>
          </p:txBody>
        </p:sp>
        <p:sp>
          <p:nvSpPr>
            <p:cNvPr id="25646" name="Text Box 46"/>
            <p:cNvSpPr txBox="1">
              <a:spLocks noChangeArrowheads="1"/>
            </p:cNvSpPr>
            <p:nvPr/>
          </p:nvSpPr>
          <p:spPr bwMode="auto">
            <a:xfrm>
              <a:off x="3684" y="3608"/>
              <a:ext cx="88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pt-BR" sz="2000"/>
                <a:t>produtores</a:t>
              </a:r>
            </a:p>
          </p:txBody>
        </p:sp>
        <p:sp>
          <p:nvSpPr>
            <p:cNvPr id="25647" name="Text Box 47"/>
            <p:cNvSpPr txBox="1">
              <a:spLocks noChangeArrowheads="1"/>
            </p:cNvSpPr>
            <p:nvPr/>
          </p:nvSpPr>
          <p:spPr bwMode="auto">
            <a:xfrm>
              <a:off x="3651" y="3294"/>
              <a:ext cx="107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pt-BR" sz="2000"/>
                <a:t>consumidor 1</a:t>
              </a:r>
            </a:p>
          </p:txBody>
        </p:sp>
        <p:sp>
          <p:nvSpPr>
            <p:cNvPr id="25648" name="Text Box 48"/>
            <p:cNvSpPr txBox="1">
              <a:spLocks noChangeArrowheads="1"/>
            </p:cNvSpPr>
            <p:nvPr/>
          </p:nvSpPr>
          <p:spPr bwMode="auto">
            <a:xfrm>
              <a:off x="3651" y="3022"/>
              <a:ext cx="107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pt-BR" sz="2000"/>
                <a:t>consumidor 2</a:t>
              </a:r>
            </a:p>
          </p:txBody>
        </p:sp>
        <p:sp>
          <p:nvSpPr>
            <p:cNvPr id="25649" name="Text Box 49"/>
            <p:cNvSpPr txBox="1">
              <a:spLocks noChangeArrowheads="1"/>
            </p:cNvSpPr>
            <p:nvPr/>
          </p:nvSpPr>
          <p:spPr bwMode="auto">
            <a:xfrm>
              <a:off x="3639" y="2747"/>
              <a:ext cx="107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pt-BR" sz="2000"/>
                <a:t>consumidor 3</a:t>
              </a:r>
            </a:p>
          </p:txBody>
        </p:sp>
        <p:sp>
          <p:nvSpPr>
            <p:cNvPr id="25650" name="Text Box 50"/>
            <p:cNvSpPr txBox="1">
              <a:spLocks noChangeArrowheads="1"/>
            </p:cNvSpPr>
            <p:nvPr/>
          </p:nvSpPr>
          <p:spPr bwMode="auto">
            <a:xfrm>
              <a:off x="3639" y="2474"/>
              <a:ext cx="107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pt-BR" sz="2000"/>
                <a:t>consumidor 4</a:t>
              </a:r>
            </a:p>
          </p:txBody>
        </p:sp>
        <p:sp>
          <p:nvSpPr>
            <p:cNvPr id="25651" name="Text Box 51"/>
            <p:cNvSpPr txBox="1">
              <a:spLocks noChangeArrowheads="1"/>
            </p:cNvSpPr>
            <p:nvPr/>
          </p:nvSpPr>
          <p:spPr bwMode="auto">
            <a:xfrm>
              <a:off x="340" y="2069"/>
              <a:ext cx="103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pt-BR" sz="2400"/>
                <a:t>Energética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4"/>
          <p:cNvSpPr>
            <a:spLocks noChangeArrowheads="1"/>
          </p:cNvSpPr>
          <p:nvPr/>
        </p:nvSpPr>
        <p:spPr bwMode="auto">
          <a:xfrm>
            <a:off x="1828800" y="22812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t-BR">
              <a:latin typeface="Calibri" pitchFamily="34" charset="0"/>
            </a:endParaRPr>
          </a:p>
        </p:txBody>
      </p:sp>
      <p:sp>
        <p:nvSpPr>
          <p:cNvPr id="31747" name="Rectangle 5"/>
          <p:cNvSpPr>
            <a:spLocks noChangeArrowheads="1"/>
          </p:cNvSpPr>
          <p:nvPr/>
        </p:nvSpPr>
        <p:spPr bwMode="auto">
          <a:xfrm>
            <a:off x="1885950" y="-57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t-BR">
              <a:latin typeface="Calibri" pitchFamily="34" charset="0"/>
            </a:endParaRPr>
          </a:p>
        </p:txBody>
      </p:sp>
      <p:sp>
        <p:nvSpPr>
          <p:cNvPr id="216070" name="Rectangle 6"/>
          <p:cNvSpPr>
            <a:spLocks noChangeArrowheads="1"/>
          </p:cNvSpPr>
          <p:nvPr/>
        </p:nvSpPr>
        <p:spPr bwMode="auto">
          <a:xfrm>
            <a:off x="0" y="908050"/>
            <a:ext cx="9144000" cy="84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DDT: acumulação nos consumidores </a:t>
            </a:r>
            <a:br>
              <a:rPr lang="pt-BR" sz="280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</a:br>
            <a:r>
              <a:rPr lang="pt-BR" sz="280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de último nível</a:t>
            </a:r>
            <a:r>
              <a:rPr lang="pt-BR" sz="2800">
                <a:solidFill>
                  <a:srgbClr val="CC3300"/>
                </a:solidFill>
                <a:latin typeface="+mn-lt"/>
              </a:rPr>
              <a:t> </a:t>
            </a:r>
          </a:p>
        </p:txBody>
      </p:sp>
      <p:pic>
        <p:nvPicPr>
          <p:cNvPr id="31749" name="Picture 8" descr="eco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9400" y="1916113"/>
            <a:ext cx="5975350" cy="4164012"/>
          </a:xfrm>
          <a:prstGeom prst="rect">
            <a:avLst/>
          </a:prstGeom>
          <a:noFill/>
          <a:ln w="76200">
            <a:solidFill>
              <a:srgbClr val="CC3300"/>
            </a:solidFill>
            <a:miter lim="800000"/>
            <a:headEnd/>
            <a:tailEnd/>
          </a:ln>
        </p:spPr>
      </p:pic>
      <p:sp>
        <p:nvSpPr>
          <p:cNvPr id="31750" name="Rectangle 9"/>
          <p:cNvSpPr>
            <a:spLocks noChangeArrowheads="1"/>
          </p:cNvSpPr>
          <p:nvPr/>
        </p:nvSpPr>
        <p:spPr bwMode="auto">
          <a:xfrm>
            <a:off x="3492500" y="260350"/>
            <a:ext cx="5616575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r>
              <a:rPr lang="pt-BR" sz="2000" i="1">
                <a:solidFill>
                  <a:schemeClr val="tx2"/>
                </a:solidFill>
                <a:latin typeface="Calibri" pitchFamily="34" charset="0"/>
              </a:rPr>
              <a:t>Cadeias e teias alimentares</a:t>
            </a:r>
            <a:r>
              <a:rPr lang="pt-BR" sz="2000">
                <a:solidFill>
                  <a:schemeClr val="tx2"/>
                </a:solidFill>
                <a:latin typeface="Calibri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522</TotalTime>
  <Words>846</Words>
  <Application>Microsoft Office PowerPoint</Application>
  <PresentationFormat>Apresentação na tela (4:3)</PresentationFormat>
  <Paragraphs>179</Paragraphs>
  <Slides>33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33</vt:i4>
      </vt:variant>
    </vt:vector>
  </HeadingPairs>
  <TitlesOfParts>
    <vt:vector size="34" baseType="lpstr">
      <vt:lpstr>Tema do Office</vt:lpstr>
      <vt:lpstr>ECOLOGIA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ECOLOGIA</dc:title>
  <dc:creator>Tiago</dc:creator>
  <cp:lastModifiedBy>User</cp:lastModifiedBy>
  <cp:revision>33</cp:revision>
  <dcterms:created xsi:type="dcterms:W3CDTF">2008-03-10T20:03:13Z</dcterms:created>
  <dcterms:modified xsi:type="dcterms:W3CDTF">2013-04-05T20:05:50Z</dcterms:modified>
</cp:coreProperties>
</file>